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80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81" r:id="rId19"/>
    <p:sldId id="272" r:id="rId20"/>
    <p:sldId id="273" r:id="rId21"/>
    <p:sldId id="274" r:id="rId22"/>
    <p:sldId id="282" r:id="rId23"/>
    <p:sldId id="275" r:id="rId24"/>
    <p:sldId id="276" r:id="rId25"/>
    <p:sldId id="277" r:id="rId26"/>
    <p:sldId id="278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8" r:id="rId42"/>
    <p:sldId id="299" r:id="rId43"/>
    <p:sldId id="300" r:id="rId44"/>
    <p:sldId id="301" r:id="rId45"/>
    <p:sldId id="279" r:id="rId46"/>
  </p:sldIdLst>
  <p:sldSz cx="9144000" cy="5143500" type="screen16x9"/>
  <p:notesSz cx="6858000" cy="9144000"/>
  <p:embeddedFontLst>
    <p:embeddedFont>
      <p:font typeface="Raleway" panose="020B0604020202020204" charset="0"/>
      <p:regular r:id="rId48"/>
      <p:bold r:id="rId49"/>
      <p:italic r:id="rId50"/>
      <p:boldItalic r:id="rId51"/>
    </p:embeddedFont>
    <p:embeddedFont>
      <p:font typeface="Raleway SemiBold" panose="020B060402020202020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6acb93f2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6acb93f2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6acb93f2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6acb93f25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6acb93f25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6acb93f25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6acb93f2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6acb93f2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6acb93f2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6acb93f2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6acb93f2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6acb93f2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6acb93f2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6acb93f2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6acb93f2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6acb93f25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6acb93f2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6acb93f25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6135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6acb93f25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6acb93f25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56acb93f2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56acb93f2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6acb93f25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6acb93f25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6acb93f2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6acb93f2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6acb93f2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6acb93f2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38614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6acb93f25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6acb93f25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6acb93f25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6acb93f25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6acb93f25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6acb93f25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6acb93f25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6acb93f25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6acb93f25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6acb93f25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38289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37275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3363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56acb93f2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56acb93f2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365568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57529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80975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72247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048848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00399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251903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588076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417776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284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56acb93f2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56acb93f2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569823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06761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758209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213680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950652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6acb93f25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6acb93f25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56acb93f2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56acb93f2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1704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6acb93f2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6acb93f2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6acb93f2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6acb93f2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6acb93f2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6acb93f25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6acb93f2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6acb93f2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sz="4800" b="1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título">
  <p:cSld name="MAIN_POI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Simples">
  <p:cSld name="MAIN_POINT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 b="1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 hasCustomPrompt="1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sz="12000" b="1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/>
        </p:nvSpPr>
        <p:spPr>
          <a:xfrm>
            <a:off x="903000" y="1715550"/>
            <a:ext cx="73380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Clr>
                <a:schemeClr val="dk1"/>
              </a:buClr>
              <a:buSzPts val="4800"/>
            </a:pPr>
            <a:r>
              <a:rPr lang="pt-BR" sz="4800" b="1" dirty="0">
                <a:solidFill>
                  <a:schemeClr val="dk1"/>
                </a:solidFill>
                <a:latin typeface="Raleway"/>
                <a:sym typeface="Raleway"/>
              </a:rPr>
              <a:t>Formulários</a:t>
            </a:r>
            <a:endParaRPr sz="4800" b="1" dirty="0">
              <a:solidFill>
                <a:schemeClr val="dk1"/>
              </a:solidFill>
              <a:latin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/>
        </p:nvSpPr>
        <p:spPr>
          <a:xfrm>
            <a:off x="457200" y="-21265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dk1"/>
                </a:solidFill>
                <a:latin typeface="Raleway SemiBold"/>
                <a:sym typeface="Playfair Display"/>
              </a:rPr>
              <a:t>Formulários - Eventos</a:t>
            </a:r>
            <a:endParaRPr sz="3000" dirty="0">
              <a:solidFill>
                <a:schemeClr val="dk1"/>
              </a:solidFill>
              <a:latin typeface="Raleway SemiBold"/>
              <a:sym typeface="Playfair Display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1100778" y="2982595"/>
            <a:ext cx="7119000" cy="10701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err="1">
                <a:solidFill>
                  <a:schemeClr val="dk2"/>
                </a:solidFill>
                <a:latin typeface="Raleway"/>
              </a:rPr>
              <a:t>form.onsubmit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=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function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(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evento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) {</a:t>
            </a:r>
            <a:endParaRPr sz="1800" dirty="0">
              <a:solidFill>
                <a:schemeClr val="dk2"/>
              </a:solidFill>
              <a:latin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evento.preventDefault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()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;</a:t>
            </a:r>
            <a:endParaRPr sz="1800" dirty="0">
              <a:solidFill>
                <a:schemeClr val="dk2"/>
              </a:solidFill>
              <a:latin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}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2B8968C-6946-42C9-9F70-9DAFFCC51A91}"/>
              </a:ext>
            </a:extLst>
          </p:cNvPr>
          <p:cNvSpPr/>
          <p:nvPr/>
        </p:nvSpPr>
        <p:spPr>
          <a:xfrm>
            <a:off x="1100778" y="1002331"/>
            <a:ext cx="6969334" cy="1705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SzPts val="1800"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Com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JavaScript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, é possível gerenciar o evento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onsubmit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() ou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submit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.</a:t>
            </a:r>
            <a:r>
              <a:rPr lang="pt-BR" dirty="0"/>
              <a:t> 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Assim como o restante dos eventos, é possível controlar que 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o evento não seja executado por padrão 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com o método do evento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preventDefault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()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/>
        </p:nvSpPr>
        <p:spPr>
          <a:xfrm>
            <a:off x="95693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Input</a:t>
            </a:r>
            <a:endParaRPr>
              <a:sym typeface="Playfair Display"/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1026350" y="2379604"/>
            <a:ext cx="7119000" cy="852694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buNone/>
              <a:defRPr sz="18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// retorna o valor do elemento</a:t>
            </a:r>
            <a:endParaRPr dirty="0"/>
          </a:p>
          <a:p>
            <a:r>
              <a:rPr lang="pt-BR" dirty="0" err="1"/>
              <a:t>Elemento.</a:t>
            </a:r>
            <a:r>
              <a:rPr lang="pt-BR" b="1" dirty="0" err="1"/>
              <a:t>value</a:t>
            </a:r>
            <a:r>
              <a:rPr lang="pt-BR" dirty="0"/>
              <a:t>;</a:t>
            </a:r>
            <a:endParaRPr dirty="0"/>
          </a:p>
        </p:txBody>
      </p:sp>
      <p:sp>
        <p:nvSpPr>
          <p:cNvPr id="104" name="Google Shape;104;p18"/>
          <p:cNvSpPr txBox="1"/>
          <p:nvPr/>
        </p:nvSpPr>
        <p:spPr>
          <a:xfrm>
            <a:off x="1026350" y="1186647"/>
            <a:ext cx="7119000" cy="104220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buSzPts val="1800"/>
              <a:defRPr sz="18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Os elementos input </a:t>
            </a:r>
            <a:r>
              <a:rPr lang="pt-BR" b="1" dirty="0" err="1"/>
              <a:t>type</a:t>
            </a:r>
            <a:r>
              <a:rPr lang="pt-BR" b="1" dirty="0"/>
              <a:t>=</a:t>
            </a:r>
            <a:r>
              <a:rPr lang="pt-BR" b="1" dirty="0" err="1"/>
              <a:t>text</a:t>
            </a:r>
            <a:r>
              <a:rPr lang="pt-BR" b="1" dirty="0"/>
              <a:t> </a:t>
            </a:r>
            <a:r>
              <a:rPr lang="pt-BR" dirty="0"/>
              <a:t>têm uma propriedade chamada </a:t>
            </a:r>
            <a:r>
              <a:rPr lang="pt-BR" dirty="0" err="1"/>
              <a:t>value</a:t>
            </a:r>
            <a:r>
              <a:rPr lang="pt-BR" dirty="0"/>
              <a:t> que permite obter ou estabelecer o valor de um campo de texto.</a:t>
            </a:r>
            <a:endParaRPr dirty="0"/>
          </a:p>
        </p:txBody>
      </p:sp>
      <p:sp>
        <p:nvSpPr>
          <p:cNvPr id="105" name="Google Shape;105;p18"/>
          <p:cNvSpPr txBox="1"/>
          <p:nvPr/>
        </p:nvSpPr>
        <p:spPr>
          <a:xfrm>
            <a:off x="1026350" y="3381153"/>
            <a:ext cx="7119000" cy="852694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lnSpc>
                <a:spcPct val="115000"/>
              </a:lnSpc>
              <a:buNone/>
              <a:defRPr sz="18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// estabelece um novo valor</a:t>
            </a:r>
            <a:endParaRPr dirty="0"/>
          </a:p>
          <a:p>
            <a:r>
              <a:rPr lang="pt-BR" dirty="0" err="1"/>
              <a:t>elemento.</a:t>
            </a:r>
            <a:r>
              <a:rPr lang="pt-BR" b="1" dirty="0" err="1"/>
              <a:t>value</a:t>
            </a:r>
            <a:r>
              <a:rPr lang="pt-BR" b="1" dirty="0"/>
              <a:t> = valor</a:t>
            </a:r>
            <a:r>
              <a:rPr lang="pt-BR" dirty="0"/>
              <a:t>;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Select</a:t>
            </a:r>
            <a:endParaRPr>
              <a:sym typeface="Playfair Display"/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1090146" y="2674250"/>
            <a:ext cx="7119000" cy="107010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 sz="18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Outro atributo do objeto </a:t>
            </a:r>
            <a:r>
              <a:rPr lang="pt-BR" b="1" dirty="0" err="1"/>
              <a:t>select</a:t>
            </a:r>
            <a:r>
              <a:rPr lang="pt-BR" dirty="0"/>
              <a:t> é </a:t>
            </a:r>
            <a:r>
              <a:rPr lang="pt-BR" b="1" dirty="0" err="1"/>
              <a:t>options</a:t>
            </a:r>
            <a:r>
              <a:rPr lang="pt-BR" dirty="0"/>
              <a:t>, que retorna a coleção de elementos </a:t>
            </a:r>
            <a:r>
              <a:rPr lang="pt-BR" b="1" dirty="0" err="1"/>
              <a:t>options</a:t>
            </a:r>
            <a:r>
              <a:rPr lang="pt-BR" dirty="0"/>
              <a:t>.</a:t>
            </a:r>
            <a:endParaRPr dirty="0"/>
          </a:p>
        </p:txBody>
      </p:sp>
      <p:sp>
        <p:nvSpPr>
          <p:cNvPr id="112" name="Google Shape;112;p19"/>
          <p:cNvSpPr txBox="1"/>
          <p:nvPr/>
        </p:nvSpPr>
        <p:spPr>
          <a:xfrm>
            <a:off x="1090146" y="1245653"/>
            <a:ext cx="7119000" cy="104220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 sz="18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Através dos elementos </a:t>
            </a:r>
            <a:r>
              <a:rPr lang="pt-BR" dirty="0" err="1"/>
              <a:t>select</a:t>
            </a:r>
            <a:r>
              <a:rPr lang="pt-BR" dirty="0"/>
              <a:t>, podemos obter o valor escolhido. O objeto </a:t>
            </a:r>
            <a:r>
              <a:rPr lang="pt-BR" dirty="0" err="1"/>
              <a:t>select</a:t>
            </a:r>
            <a:r>
              <a:rPr lang="pt-BR" dirty="0"/>
              <a:t> tem o atributo </a:t>
            </a:r>
            <a:r>
              <a:rPr lang="pt-BR" b="1" dirty="0" err="1"/>
              <a:t>selectedIndex</a:t>
            </a:r>
            <a:r>
              <a:rPr lang="pt-BR" dirty="0"/>
              <a:t> que retorna o índice numérico da opção selecionada.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/>
        </p:nvSpPr>
        <p:spPr>
          <a:xfrm>
            <a:off x="329610" y="150301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Select / options</a:t>
            </a:r>
            <a:endParaRPr>
              <a:sym typeface="Playfair Display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1097560" y="1456333"/>
            <a:ext cx="7119000" cy="205380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 sz="18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Combinando esses dois atributos, podemos obter o valor do </a:t>
            </a:r>
            <a:r>
              <a:rPr lang="pt-BR" dirty="0" err="1"/>
              <a:t>option</a:t>
            </a:r>
            <a:r>
              <a:rPr lang="pt-BR" dirty="0"/>
              <a:t> selecionado no elemento </a:t>
            </a:r>
            <a:r>
              <a:rPr lang="pt-BR" dirty="0" err="1"/>
              <a:t>select</a:t>
            </a:r>
            <a:r>
              <a:rPr lang="pt-BR" dirty="0"/>
              <a:t>.</a:t>
            </a:r>
            <a:endParaRPr dirty="0"/>
          </a:p>
          <a:p>
            <a:endParaRPr dirty="0"/>
          </a:p>
          <a:p>
            <a:r>
              <a:rPr lang="pt-BR" dirty="0"/>
              <a:t>Assim como os outros elementos HTML do formulário, o objeto </a:t>
            </a:r>
            <a:r>
              <a:rPr lang="pt-BR" dirty="0" err="1"/>
              <a:t>option</a:t>
            </a:r>
            <a:r>
              <a:rPr lang="pt-BR" dirty="0"/>
              <a:t> tem um atributo </a:t>
            </a:r>
            <a:r>
              <a:rPr lang="pt-BR" dirty="0" err="1"/>
              <a:t>value</a:t>
            </a:r>
            <a:r>
              <a:rPr lang="pt-BR" dirty="0"/>
              <a:t> que retorna o valor dele.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/>
        </p:nvSpPr>
        <p:spPr>
          <a:xfrm>
            <a:off x="212651" y="106326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Select / options</a:t>
            </a:r>
            <a:endParaRPr>
              <a:sym typeface="Playfair Display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1012500" y="1137356"/>
            <a:ext cx="7119000" cy="3367653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 sz="18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 err="1"/>
              <a:t>select.</a:t>
            </a:r>
            <a:r>
              <a:rPr lang="pt-BR" b="1" dirty="0" err="1"/>
              <a:t>selectedIndex</a:t>
            </a:r>
            <a:r>
              <a:rPr lang="pt-BR" dirty="0"/>
              <a:t>;  // retorna o índice do valor selecionado</a:t>
            </a:r>
            <a:endParaRPr dirty="0"/>
          </a:p>
          <a:p>
            <a:endParaRPr dirty="0"/>
          </a:p>
          <a:p>
            <a:r>
              <a:rPr lang="pt-BR" dirty="0" err="1"/>
              <a:t>select.</a:t>
            </a:r>
            <a:r>
              <a:rPr lang="pt-BR" b="1" dirty="0" err="1"/>
              <a:t>options</a:t>
            </a:r>
            <a:r>
              <a:rPr lang="pt-BR" dirty="0"/>
              <a:t>;  // retorna a coleção de elementos </a:t>
            </a:r>
            <a:r>
              <a:rPr lang="pt-BR" dirty="0" err="1"/>
              <a:t>options</a:t>
            </a:r>
            <a:endParaRPr dirty="0"/>
          </a:p>
          <a:p>
            <a:endParaRPr dirty="0"/>
          </a:p>
          <a:p>
            <a:r>
              <a:rPr lang="pt-BR" dirty="0" err="1"/>
              <a:t>select.</a:t>
            </a:r>
            <a:r>
              <a:rPr lang="pt-BR" b="1" dirty="0" err="1"/>
              <a:t>options</a:t>
            </a:r>
            <a:r>
              <a:rPr lang="pt-BR" b="1" dirty="0"/>
              <a:t>[</a:t>
            </a:r>
            <a:r>
              <a:rPr lang="pt-BR" b="1" dirty="0" err="1"/>
              <a:t>indice</a:t>
            </a:r>
            <a:r>
              <a:rPr lang="pt-BR" b="1" dirty="0"/>
              <a:t>]</a:t>
            </a:r>
            <a:r>
              <a:rPr lang="pt-BR" dirty="0"/>
              <a:t>; // retorna o </a:t>
            </a:r>
            <a:r>
              <a:rPr lang="pt-BR" dirty="0" err="1"/>
              <a:t>option</a:t>
            </a:r>
            <a:r>
              <a:rPr lang="pt-BR" dirty="0"/>
              <a:t> selecionado</a:t>
            </a:r>
            <a:endParaRPr dirty="0"/>
          </a:p>
          <a:p>
            <a:endParaRPr dirty="0"/>
          </a:p>
          <a:p>
            <a:r>
              <a:rPr lang="pt-BR" dirty="0" err="1"/>
              <a:t>select.</a:t>
            </a:r>
            <a:r>
              <a:rPr lang="pt-BR" b="1" dirty="0" err="1"/>
              <a:t>options</a:t>
            </a:r>
            <a:r>
              <a:rPr lang="pt-BR" b="1" dirty="0"/>
              <a:t>[</a:t>
            </a:r>
            <a:r>
              <a:rPr lang="pt-BR" b="1" dirty="0" err="1"/>
              <a:t>indice</a:t>
            </a:r>
            <a:r>
              <a:rPr lang="pt-BR" b="1" dirty="0"/>
              <a:t>].</a:t>
            </a:r>
            <a:r>
              <a:rPr lang="pt-BR" b="1" dirty="0" err="1"/>
              <a:t>value</a:t>
            </a:r>
            <a:r>
              <a:rPr lang="pt-BR" dirty="0"/>
              <a:t>; // retorna o valor do elemento selecionado.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Radio</a:t>
            </a:r>
            <a:endParaRPr>
              <a:sym typeface="Playfair Display"/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1012500" y="1190519"/>
            <a:ext cx="7119000" cy="2962991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 sz="18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sz="1400" dirty="0"/>
              <a:t>O objeto formulário também tem objetos radio </a:t>
            </a:r>
            <a:r>
              <a:rPr lang="pt-BR" sz="1400" dirty="0" err="1"/>
              <a:t>button</a:t>
            </a:r>
            <a:r>
              <a:rPr lang="pt-BR" sz="1400" dirty="0"/>
              <a:t> (</a:t>
            </a:r>
            <a:r>
              <a:rPr lang="pt-BR" sz="1400" b="1" dirty="0" err="1"/>
              <a:t>type</a:t>
            </a:r>
            <a:r>
              <a:rPr lang="pt-BR" sz="1400" b="1" dirty="0"/>
              <a:t>=radio</a:t>
            </a:r>
            <a:r>
              <a:rPr lang="pt-BR" sz="1400" dirty="0"/>
              <a:t>). No geral, esse elemento é utilizado para selecionar entre vários valores sendo que apenas um pode estar selecionado. Para conseguir isso, utilizamos o atributo </a:t>
            </a:r>
            <a:r>
              <a:rPr lang="pt-BR" sz="1400" b="1" dirty="0" err="1"/>
              <a:t>name</a:t>
            </a:r>
            <a:r>
              <a:rPr lang="pt-BR" sz="1400" dirty="0"/>
              <a:t>.</a:t>
            </a:r>
            <a:endParaRPr sz="1400" dirty="0"/>
          </a:p>
          <a:p>
            <a:endParaRPr sz="1400" dirty="0"/>
          </a:p>
          <a:p>
            <a:r>
              <a:rPr lang="pt-BR" sz="1400" dirty="0"/>
              <a:t>Por meio do seletor </a:t>
            </a:r>
            <a:r>
              <a:rPr lang="pt-BR" sz="1400" dirty="0" err="1"/>
              <a:t>querySelector</a:t>
            </a:r>
            <a:r>
              <a:rPr lang="pt-BR" sz="1400" dirty="0"/>
              <a:t>(), podemos obter o elemento </a:t>
            </a:r>
            <a:r>
              <a:rPr lang="pt-BR" sz="1400" b="1" dirty="0" err="1"/>
              <a:t>radiobutton</a:t>
            </a:r>
            <a:r>
              <a:rPr lang="pt-BR" sz="1400" dirty="0"/>
              <a:t> que está ativo. Para isso, devemos utilizar um seletor de CSS :</a:t>
            </a:r>
            <a:r>
              <a:rPr lang="pt-BR" sz="1400" b="1" dirty="0" err="1"/>
              <a:t>checked</a:t>
            </a:r>
            <a:r>
              <a:rPr lang="pt-BR" sz="1400" dirty="0"/>
              <a:t>.</a:t>
            </a:r>
            <a:endParaRPr sz="1400" dirty="0"/>
          </a:p>
          <a:p>
            <a:endParaRPr sz="1400" dirty="0"/>
          </a:p>
          <a:p>
            <a:r>
              <a:rPr lang="pt-BR" sz="1400" dirty="0"/>
              <a:t>var </a:t>
            </a:r>
            <a:r>
              <a:rPr lang="pt-BR" sz="1400" b="1" dirty="0" err="1"/>
              <a:t>radioButton</a:t>
            </a:r>
            <a:r>
              <a:rPr lang="pt-BR" sz="1400" dirty="0"/>
              <a:t> = </a:t>
            </a:r>
            <a:r>
              <a:rPr lang="pt-BR" sz="1400" dirty="0" err="1"/>
              <a:t>document.querySelector</a:t>
            </a:r>
            <a:r>
              <a:rPr lang="pt-BR" sz="1400" dirty="0"/>
              <a:t>(seletor :</a:t>
            </a:r>
            <a:r>
              <a:rPr lang="pt-BR" sz="1400" dirty="0" err="1"/>
              <a:t>checked</a:t>
            </a:r>
            <a:r>
              <a:rPr lang="pt-BR" sz="1400" dirty="0"/>
              <a:t>);</a:t>
            </a:r>
            <a:endParaRPr sz="1400" dirty="0"/>
          </a:p>
          <a:p>
            <a:r>
              <a:rPr lang="pt-BR" sz="1400" dirty="0" err="1"/>
              <a:t>radioButton.value</a:t>
            </a:r>
            <a:r>
              <a:rPr lang="pt-BR" sz="1400" dirty="0"/>
              <a:t>; // obtemos o valor do elemento</a:t>
            </a:r>
            <a:endParaRPr sz="1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/>
        </p:nvSpPr>
        <p:spPr>
          <a:xfrm>
            <a:off x="457200" y="-10632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Checkbox</a:t>
            </a:r>
            <a:endParaRPr>
              <a:sym typeface="Playfair Display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1012500" y="1230276"/>
            <a:ext cx="7119000" cy="1670329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Outro dos elementos do formulário é </a:t>
            </a:r>
            <a:r>
              <a:rPr lang="pt-BR" dirty="0" err="1"/>
              <a:t>checkbox</a:t>
            </a:r>
            <a:r>
              <a:rPr lang="pt-BR" dirty="0"/>
              <a:t>. Esse objeto tem um atributo </a:t>
            </a:r>
            <a:r>
              <a:rPr lang="pt-BR" dirty="0" err="1"/>
              <a:t>checked</a:t>
            </a:r>
            <a:r>
              <a:rPr lang="pt-BR" dirty="0"/>
              <a:t> que retorna um valor booleano (</a:t>
            </a:r>
            <a:r>
              <a:rPr lang="pt-BR" dirty="0" err="1"/>
              <a:t>true</a:t>
            </a:r>
            <a:r>
              <a:rPr lang="pt-BR" dirty="0"/>
              <a:t>/false) através do qual é possível saber se ele foi selecionado.</a:t>
            </a:r>
            <a:endParaRPr dirty="0"/>
          </a:p>
          <a:p>
            <a:r>
              <a:rPr lang="pt-BR" dirty="0"/>
              <a:t>O atributo </a:t>
            </a:r>
            <a:r>
              <a:rPr lang="pt-BR" dirty="0" err="1"/>
              <a:t>checked</a:t>
            </a:r>
            <a:r>
              <a:rPr lang="pt-BR" dirty="0"/>
              <a:t> pode ser utilizado tanto para obter o valor do objeto quanto para estabelecer um novo valor.</a:t>
            </a:r>
            <a:endParaRPr dirty="0"/>
          </a:p>
        </p:txBody>
      </p:sp>
      <p:sp>
        <p:nvSpPr>
          <p:cNvPr id="137" name="Google Shape;137;p23"/>
          <p:cNvSpPr txBox="1"/>
          <p:nvPr/>
        </p:nvSpPr>
        <p:spPr>
          <a:xfrm>
            <a:off x="1012500" y="2900605"/>
            <a:ext cx="7119000" cy="14442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checkbox.checked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;  // retorna o valor do objeto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checked</a:t>
            </a:r>
            <a:endParaRPr sz="1800"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checkbox.checked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 =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true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/false;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// estabelece um novo valor para o elemento.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Hidden</a:t>
            </a:r>
            <a:endParaRPr>
              <a:sym typeface="Playfair Display"/>
            </a:endParaRPr>
          </a:p>
        </p:txBody>
      </p:sp>
      <p:sp>
        <p:nvSpPr>
          <p:cNvPr id="143" name="Google Shape;143;p24"/>
          <p:cNvSpPr txBox="1"/>
          <p:nvPr/>
        </p:nvSpPr>
        <p:spPr>
          <a:xfrm>
            <a:off x="1012500" y="1000410"/>
            <a:ext cx="7119000" cy="3367653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sz="1800" dirty="0"/>
              <a:t>Outro dos elementos do formulário é input </a:t>
            </a:r>
            <a:r>
              <a:rPr lang="pt-BR" sz="1800" dirty="0" err="1"/>
              <a:t>type</a:t>
            </a:r>
            <a:r>
              <a:rPr lang="pt-BR" sz="1800" dirty="0"/>
              <a:t>=</a:t>
            </a:r>
            <a:r>
              <a:rPr lang="pt-BR" sz="1800" dirty="0" err="1"/>
              <a:t>hidden</a:t>
            </a:r>
            <a:r>
              <a:rPr lang="pt-BR" sz="1800" dirty="0"/>
              <a:t>. Esse elemento permite incluir um valor oculto no formulário. O usuário não verá esse elemento, mas como faz parte do formulário, ele será enviado junto com o restante dos dados.</a:t>
            </a:r>
            <a:endParaRPr sz="1800" dirty="0"/>
          </a:p>
          <a:p>
            <a:endParaRPr sz="1800" dirty="0"/>
          </a:p>
          <a:p>
            <a:r>
              <a:rPr lang="pt-BR" sz="1800" dirty="0"/>
              <a:t>Assim como o restante dos elementos do formulário, o input </a:t>
            </a:r>
            <a:r>
              <a:rPr lang="pt-BR" sz="1800" dirty="0" err="1"/>
              <a:t>type</a:t>
            </a:r>
            <a:r>
              <a:rPr lang="pt-BR" sz="1800" dirty="0"/>
              <a:t>=</a:t>
            </a:r>
            <a:r>
              <a:rPr lang="pt-BR" sz="1800" dirty="0" err="1"/>
              <a:t>hidden</a:t>
            </a:r>
            <a:r>
              <a:rPr lang="pt-BR" sz="1800" dirty="0"/>
              <a:t> tem um atributo </a:t>
            </a:r>
            <a:r>
              <a:rPr lang="pt-BR" sz="1800" dirty="0" err="1"/>
              <a:t>value</a:t>
            </a:r>
            <a:r>
              <a:rPr lang="pt-BR" sz="1800" dirty="0"/>
              <a:t> que retorna ou permite estabelecer o valor do campo oculto.</a:t>
            </a:r>
            <a:endParaRPr sz="18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/>
        </p:nvSpPr>
        <p:spPr>
          <a:xfrm>
            <a:off x="457200" y="0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Hidden</a:t>
            </a:r>
            <a:endParaRPr>
              <a:sym typeface="Playfair Display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1278315" y="1939752"/>
            <a:ext cx="7119000" cy="14442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dirty="0" err="1">
                <a:solidFill>
                  <a:schemeClr val="dk2"/>
                </a:solidFill>
                <a:latin typeface="Raleway"/>
              </a:rPr>
              <a:t>elementoOculto.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value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;</a:t>
            </a:r>
            <a:endParaRPr sz="1800"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dirty="0" err="1">
                <a:solidFill>
                  <a:schemeClr val="dk2"/>
                </a:solidFill>
                <a:latin typeface="Raleway"/>
              </a:rPr>
              <a:t>elementoOculto.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value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=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valorOcultoComoString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;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713216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/>
        </p:nvSpPr>
        <p:spPr>
          <a:xfrm>
            <a:off x="457200" y="-10632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Textarea</a:t>
            </a:r>
            <a:endParaRPr>
              <a:sym typeface="Playfair Display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1014907" y="1104013"/>
            <a:ext cx="7119000" cy="1895775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 sz="18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sz="1600" dirty="0"/>
              <a:t>Outro dos elementos do formulário é </a:t>
            </a:r>
            <a:r>
              <a:rPr lang="pt-BR" sz="1600" dirty="0" err="1"/>
              <a:t>textarea</a:t>
            </a:r>
            <a:r>
              <a:rPr lang="pt-BR" sz="1600" dirty="0"/>
              <a:t>. Esse elemento permite escrever várias linhas.</a:t>
            </a:r>
            <a:endParaRPr sz="1600" dirty="0"/>
          </a:p>
          <a:p>
            <a:endParaRPr sz="1600" dirty="0"/>
          </a:p>
          <a:p>
            <a:r>
              <a:rPr lang="pt-BR" sz="1600" dirty="0"/>
              <a:t>Com </a:t>
            </a:r>
            <a:r>
              <a:rPr lang="pt-BR" sz="1600" dirty="0" err="1"/>
              <a:t>JavaScript</a:t>
            </a:r>
            <a:r>
              <a:rPr lang="pt-BR" sz="1600" dirty="0"/>
              <a:t>, é possível obter e estabelecer o valor de um objeto </a:t>
            </a:r>
            <a:r>
              <a:rPr lang="pt-BR" sz="1600" dirty="0" err="1"/>
              <a:t>textarea</a:t>
            </a:r>
            <a:r>
              <a:rPr lang="pt-BR" sz="1600" dirty="0"/>
              <a:t> por meio do atributo </a:t>
            </a:r>
            <a:r>
              <a:rPr lang="pt-BR" sz="1600" dirty="0" err="1"/>
              <a:t>value</a:t>
            </a:r>
            <a:r>
              <a:rPr lang="pt-BR" sz="1600" dirty="0"/>
              <a:t>.</a:t>
            </a:r>
            <a:endParaRPr sz="1600" dirty="0"/>
          </a:p>
        </p:txBody>
      </p:sp>
      <p:sp>
        <p:nvSpPr>
          <p:cNvPr id="151" name="Google Shape;151;p25"/>
          <p:cNvSpPr txBox="1"/>
          <p:nvPr/>
        </p:nvSpPr>
        <p:spPr>
          <a:xfrm>
            <a:off x="1012500" y="3126001"/>
            <a:ext cx="7119000" cy="14442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dirty="0" err="1">
                <a:solidFill>
                  <a:schemeClr val="dk2"/>
                </a:solidFill>
                <a:latin typeface="Raleway"/>
              </a:rPr>
              <a:t>textarea.</a:t>
            </a:r>
            <a:r>
              <a:rPr lang="pt-BR" sz="1600" b="1" dirty="0" err="1">
                <a:solidFill>
                  <a:schemeClr val="dk2"/>
                </a:solidFill>
                <a:latin typeface="Raleway"/>
              </a:rPr>
              <a:t>value</a:t>
            </a:r>
            <a:r>
              <a:rPr lang="pt-BR" sz="1600" dirty="0">
                <a:solidFill>
                  <a:schemeClr val="dk2"/>
                </a:solidFill>
                <a:latin typeface="Raleway"/>
              </a:rPr>
              <a:t>; // obter o valor de </a:t>
            </a:r>
            <a:r>
              <a:rPr lang="pt-BR" sz="1600" dirty="0" err="1">
                <a:solidFill>
                  <a:schemeClr val="dk2"/>
                </a:solidFill>
                <a:latin typeface="Raleway"/>
              </a:rPr>
              <a:t>textarea</a:t>
            </a:r>
            <a:endParaRPr sz="1600"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600"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dirty="0" err="1">
                <a:solidFill>
                  <a:schemeClr val="dk2"/>
                </a:solidFill>
                <a:latin typeface="Raleway"/>
              </a:rPr>
              <a:t>textarea.</a:t>
            </a:r>
            <a:r>
              <a:rPr lang="pt-BR" sz="1600" b="1" dirty="0" err="1">
                <a:solidFill>
                  <a:schemeClr val="dk2"/>
                </a:solidFill>
                <a:latin typeface="Raleway"/>
              </a:rPr>
              <a:t>value</a:t>
            </a:r>
            <a:r>
              <a:rPr lang="pt-BR" sz="1600" b="1" dirty="0">
                <a:solidFill>
                  <a:schemeClr val="dk2"/>
                </a:solidFill>
                <a:latin typeface="Raleway"/>
              </a:rPr>
              <a:t> = </a:t>
            </a:r>
            <a:r>
              <a:rPr lang="pt-BR" sz="1600" b="1" dirty="0" err="1">
                <a:solidFill>
                  <a:schemeClr val="dk2"/>
                </a:solidFill>
                <a:latin typeface="Raleway"/>
              </a:rPr>
              <a:t>novoValor</a:t>
            </a:r>
            <a:r>
              <a:rPr lang="pt-BR" sz="1600" dirty="0">
                <a:solidFill>
                  <a:schemeClr val="dk2"/>
                </a:solidFill>
                <a:latin typeface="Raleway"/>
              </a:rPr>
              <a:t>; // estabelecer o novo valor de </a:t>
            </a:r>
            <a:r>
              <a:rPr lang="pt-BR" sz="1600" dirty="0" err="1">
                <a:solidFill>
                  <a:schemeClr val="dk2"/>
                </a:solidFill>
                <a:latin typeface="Raleway"/>
              </a:rPr>
              <a:t>textarea</a:t>
            </a:r>
            <a:endParaRPr sz="1600"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/>
        </p:nvSpPr>
        <p:spPr>
          <a:xfrm>
            <a:off x="942992" y="0"/>
            <a:ext cx="71442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dk1"/>
                </a:solidFill>
                <a:latin typeface="Raleway SemiBold"/>
                <a:sym typeface="Playfair Display"/>
              </a:rPr>
              <a:t>Formulários</a:t>
            </a:r>
            <a:endParaRPr sz="3000" dirty="0">
              <a:solidFill>
                <a:schemeClr val="dk1"/>
              </a:solidFill>
              <a:latin typeface="Raleway SemiBold"/>
              <a:sym typeface="Playfair Display"/>
            </a:endParaRPr>
          </a:p>
        </p:txBody>
      </p:sp>
      <p:sp>
        <p:nvSpPr>
          <p:cNvPr id="43" name="Google Shape;43;p10"/>
          <p:cNvSpPr txBox="1"/>
          <p:nvPr/>
        </p:nvSpPr>
        <p:spPr>
          <a:xfrm>
            <a:off x="1086392" y="889627"/>
            <a:ext cx="6857400" cy="30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  <a:sym typeface="Raleway"/>
              </a:rPr>
              <a:t>Um dos principais motivos pelos quais a linguagem de programação </a:t>
            </a:r>
            <a:r>
              <a:rPr lang="pt-BR" sz="1800" dirty="0" err="1">
                <a:solidFill>
                  <a:schemeClr val="dk2"/>
                </a:solidFill>
                <a:latin typeface="Raleway"/>
                <a:sym typeface="Raleway"/>
              </a:rPr>
              <a:t>JavaScript</a:t>
            </a:r>
            <a:r>
              <a:rPr lang="pt-BR" sz="1800" dirty="0">
                <a:solidFill>
                  <a:schemeClr val="dk2"/>
                </a:solidFill>
                <a:latin typeface="Raleway"/>
                <a:sym typeface="Raleway"/>
              </a:rPr>
              <a:t> foi criada foi a necessidade de validar os dados dos formulários diretamente no navegador do usuário.</a:t>
            </a:r>
            <a:endParaRPr sz="1800" dirty="0">
              <a:solidFill>
                <a:schemeClr val="dk2"/>
              </a:solidFill>
              <a:latin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latin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  <a:sym typeface="Raleway"/>
              </a:rPr>
              <a:t>Usando </a:t>
            </a:r>
            <a:r>
              <a:rPr lang="pt-BR" sz="1800" dirty="0" err="1">
                <a:solidFill>
                  <a:schemeClr val="dk2"/>
                </a:solidFill>
                <a:latin typeface="Raleway"/>
                <a:sym typeface="Raleway"/>
              </a:rPr>
              <a:t>JavaScript</a:t>
            </a:r>
            <a:r>
              <a:rPr lang="pt-BR" sz="1800" dirty="0">
                <a:solidFill>
                  <a:schemeClr val="dk2"/>
                </a:solidFill>
                <a:latin typeface="Raleway"/>
                <a:sym typeface="Raleway"/>
              </a:rPr>
              <a:t>, é possível gerenciar os valores e eventos do formulário e dos elementos dele. </a:t>
            </a:r>
            <a:endParaRPr sz="1800" dirty="0">
              <a:solidFill>
                <a:schemeClr val="dk2"/>
              </a:solidFill>
              <a:latin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latin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  <a:sym typeface="Raleway"/>
              </a:rPr>
              <a:t>É possível selecionar um formulário utilizando os métodos </a:t>
            </a:r>
            <a:r>
              <a:rPr lang="pt-BR" sz="1800" dirty="0" err="1">
                <a:solidFill>
                  <a:schemeClr val="dk2"/>
                </a:solidFill>
                <a:latin typeface="Raleway"/>
                <a:sym typeface="Raleway"/>
              </a:rPr>
              <a:t>getElementById</a:t>
            </a:r>
            <a:r>
              <a:rPr lang="pt-BR" sz="1800" dirty="0">
                <a:solidFill>
                  <a:schemeClr val="dk2"/>
                </a:solidFill>
                <a:latin typeface="Raleway"/>
                <a:sym typeface="Raleway"/>
              </a:rPr>
              <a:t>(), </a:t>
            </a:r>
            <a:r>
              <a:rPr lang="pt-BR" sz="1800" dirty="0" err="1">
                <a:solidFill>
                  <a:schemeClr val="dk2"/>
                </a:solidFill>
                <a:latin typeface="Raleway"/>
                <a:sym typeface="Raleway"/>
              </a:rPr>
              <a:t>getElementsByTagName</a:t>
            </a:r>
            <a:r>
              <a:rPr lang="pt-BR" sz="1800" dirty="0">
                <a:solidFill>
                  <a:schemeClr val="dk2"/>
                </a:solidFill>
                <a:latin typeface="Raleway"/>
                <a:sym typeface="Raleway"/>
              </a:rPr>
              <a:t>() ou </a:t>
            </a:r>
            <a:r>
              <a:rPr lang="pt-BR" sz="1800" dirty="0" err="1">
                <a:solidFill>
                  <a:schemeClr val="dk2"/>
                </a:solidFill>
                <a:latin typeface="Raleway"/>
                <a:sym typeface="Raleway"/>
              </a:rPr>
              <a:t>querySelector</a:t>
            </a:r>
            <a:r>
              <a:rPr lang="pt-BR" sz="1800" dirty="0">
                <a:solidFill>
                  <a:schemeClr val="dk2"/>
                </a:solidFill>
                <a:latin typeface="Raleway"/>
                <a:sym typeface="Raleway"/>
              </a:rPr>
              <a:t>().</a:t>
            </a:r>
            <a:endParaRPr sz="1800" dirty="0">
              <a:solidFill>
                <a:schemeClr val="dk2"/>
              </a:solidFill>
              <a:latin typeface="Raleway"/>
              <a:sym typeface="Raleway"/>
            </a:endParaRPr>
          </a:p>
        </p:txBody>
      </p:sp>
      <p:sp>
        <p:nvSpPr>
          <p:cNvPr id="44" name="Google Shape;44;p10"/>
          <p:cNvSpPr txBox="1"/>
          <p:nvPr/>
        </p:nvSpPr>
        <p:spPr>
          <a:xfrm>
            <a:off x="1086392" y="4062579"/>
            <a:ext cx="7144200" cy="6282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var </a:t>
            </a:r>
            <a:r>
              <a:rPr lang="pt-BR" sz="1800" b="1" dirty="0" err="1">
                <a:solidFill>
                  <a:schemeClr val="dk2"/>
                </a:solidFill>
                <a:latin typeface="Courier New"/>
                <a:cs typeface="Courier New"/>
              </a:rPr>
              <a:t>form</a:t>
            </a: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 = </a:t>
            </a:r>
            <a:r>
              <a:rPr lang="pt-BR" sz="1800" b="1" dirty="0" err="1">
                <a:solidFill>
                  <a:schemeClr val="dk2"/>
                </a:solidFill>
                <a:latin typeface="Courier New"/>
                <a:cs typeface="Courier New"/>
              </a:rPr>
              <a:t>document.getElementById</a:t>
            </a: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(</a:t>
            </a:r>
            <a:r>
              <a:rPr lang="pt-BR" sz="1800" b="1" dirty="0" err="1">
                <a:solidFill>
                  <a:schemeClr val="dk2"/>
                </a:solidFill>
                <a:latin typeface="Courier New"/>
                <a:cs typeface="Courier New"/>
              </a:rPr>
              <a:t>idFormulario</a:t>
            </a: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);</a:t>
            </a:r>
            <a:endParaRPr sz="1800" b="1" dirty="0">
              <a:solidFill>
                <a:schemeClr val="dk2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Formulários - Elementos - Eventos</a:t>
            </a:r>
            <a:endParaRPr dirty="0">
              <a:sym typeface="Playfair Display"/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1118826" y="989777"/>
            <a:ext cx="7119000" cy="3609321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 sz="1600"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sz="1400" dirty="0"/>
              <a:t>Os elementos do formulário podem gerenciar eventos por meio dos métodos: </a:t>
            </a:r>
            <a:r>
              <a:rPr lang="pt-BR" sz="1400" b="1" dirty="0" err="1"/>
              <a:t>onfocus</a:t>
            </a:r>
            <a:r>
              <a:rPr lang="pt-BR" sz="1400" b="1" dirty="0"/>
              <a:t>, </a:t>
            </a:r>
            <a:r>
              <a:rPr lang="pt-BR" sz="1400" b="1" dirty="0" err="1"/>
              <a:t>onblur</a:t>
            </a:r>
            <a:r>
              <a:rPr lang="pt-BR" sz="1400" b="1" dirty="0"/>
              <a:t>, </a:t>
            </a:r>
            <a:r>
              <a:rPr lang="pt-BR" sz="1400" b="1" dirty="0" err="1"/>
              <a:t>onchange</a:t>
            </a:r>
            <a:r>
              <a:rPr lang="pt-BR" sz="1400" b="1" dirty="0"/>
              <a:t>, </a:t>
            </a:r>
            <a:r>
              <a:rPr lang="pt-BR" sz="1400" b="1" dirty="0" err="1"/>
              <a:t>oninput</a:t>
            </a:r>
            <a:r>
              <a:rPr lang="pt-BR" sz="1400" dirty="0"/>
              <a:t>. Eles também podem ser escritos usando o método </a:t>
            </a:r>
            <a:r>
              <a:rPr lang="pt-BR" sz="1400" dirty="0" err="1"/>
              <a:t>addEventListener</a:t>
            </a:r>
            <a:r>
              <a:rPr lang="pt-BR" sz="1400" dirty="0"/>
              <a:t>(</a:t>
            </a:r>
            <a:r>
              <a:rPr lang="pt-BR" sz="1400" dirty="0" err="1"/>
              <a:t>callback</a:t>
            </a:r>
            <a:r>
              <a:rPr lang="pt-BR" sz="1400" dirty="0"/>
              <a:t>).</a:t>
            </a:r>
            <a:endParaRPr sz="1400" dirty="0"/>
          </a:p>
          <a:p>
            <a:endParaRPr sz="1400" dirty="0"/>
          </a:p>
          <a:p>
            <a:r>
              <a:rPr lang="pt-BR" sz="1400" b="1" dirty="0"/>
              <a:t>Focus</a:t>
            </a:r>
            <a:r>
              <a:rPr lang="pt-BR" sz="1400" dirty="0"/>
              <a:t>: Este evento é disparado quando um elemento é enfocado</a:t>
            </a:r>
            <a:endParaRPr sz="1400" dirty="0"/>
          </a:p>
          <a:p>
            <a:endParaRPr sz="1400" dirty="0"/>
          </a:p>
          <a:p>
            <a:r>
              <a:rPr lang="pt-BR" sz="1400" b="1" dirty="0" err="1"/>
              <a:t>Blur</a:t>
            </a:r>
            <a:r>
              <a:rPr lang="pt-BR" sz="1400" dirty="0"/>
              <a:t>: Este evento é disparado o foco é removido de um elemento</a:t>
            </a:r>
            <a:endParaRPr sz="1400" dirty="0"/>
          </a:p>
          <a:p>
            <a:endParaRPr sz="1400" dirty="0"/>
          </a:p>
          <a:p>
            <a:r>
              <a:rPr lang="pt-BR" sz="1400" b="1" dirty="0" err="1"/>
              <a:t>Change</a:t>
            </a:r>
            <a:r>
              <a:rPr lang="pt-BR" sz="1400" dirty="0"/>
              <a:t>: Este evento é disparado quando o valor de um elemento muda</a:t>
            </a:r>
            <a:endParaRPr sz="1400" dirty="0"/>
          </a:p>
          <a:p>
            <a:endParaRPr sz="1400" dirty="0"/>
          </a:p>
          <a:p>
            <a:r>
              <a:rPr lang="pt-BR" sz="1400" b="1" dirty="0"/>
              <a:t>Input</a:t>
            </a:r>
            <a:r>
              <a:rPr lang="pt-BR" sz="1400" dirty="0"/>
              <a:t>: Este evento é disparado quando inserimos dados em um elemento</a:t>
            </a:r>
            <a:endParaRPr sz="1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/>
        </p:nvSpPr>
        <p:spPr>
          <a:xfrm>
            <a:off x="457200" y="0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Eventos</a:t>
            </a:r>
            <a:endParaRPr>
              <a:sym typeface="Playfair Display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1467293" y="1533239"/>
            <a:ext cx="7134447" cy="2962991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 err="1"/>
              <a:t>elemento.</a:t>
            </a:r>
            <a:r>
              <a:rPr lang="pt-BR" b="1" dirty="0" err="1"/>
              <a:t>onfocus</a:t>
            </a:r>
            <a:r>
              <a:rPr lang="pt-BR" dirty="0"/>
              <a:t> = </a:t>
            </a:r>
            <a:r>
              <a:rPr lang="pt-BR" dirty="0" err="1"/>
              <a:t>function</a:t>
            </a:r>
            <a:r>
              <a:rPr lang="pt-BR" dirty="0"/>
              <a:t>() {</a:t>
            </a:r>
            <a:endParaRPr dirty="0"/>
          </a:p>
          <a:p>
            <a:r>
              <a:rPr lang="pt-BR" dirty="0"/>
              <a:t>// código que gerencia o </a:t>
            </a:r>
            <a:r>
              <a:rPr lang="pt-BR" dirty="0" err="1"/>
              <a:t>focus</a:t>
            </a:r>
            <a:r>
              <a:rPr lang="pt-BR" dirty="0"/>
              <a:t> do elemento</a:t>
            </a:r>
            <a:endParaRPr dirty="0"/>
          </a:p>
          <a:p>
            <a:r>
              <a:rPr lang="pt-BR" dirty="0"/>
              <a:t>}</a:t>
            </a:r>
            <a:endParaRPr dirty="0"/>
          </a:p>
          <a:p>
            <a:endParaRPr dirty="0"/>
          </a:p>
          <a:p>
            <a:r>
              <a:rPr lang="pt-BR" dirty="0" err="1"/>
              <a:t>elemento.</a:t>
            </a:r>
            <a:r>
              <a:rPr lang="pt-BR" b="1" dirty="0" err="1"/>
              <a:t>onblur</a:t>
            </a:r>
            <a:r>
              <a:rPr lang="pt-BR" dirty="0"/>
              <a:t> = </a:t>
            </a:r>
            <a:r>
              <a:rPr lang="pt-BR" dirty="0" err="1"/>
              <a:t>function</a:t>
            </a:r>
            <a:r>
              <a:rPr lang="pt-BR" dirty="0"/>
              <a:t>() {</a:t>
            </a:r>
            <a:endParaRPr dirty="0"/>
          </a:p>
          <a:p>
            <a:r>
              <a:rPr lang="pt-BR" dirty="0"/>
              <a:t>// código que gerencia o </a:t>
            </a:r>
            <a:r>
              <a:rPr lang="pt-BR" dirty="0" err="1"/>
              <a:t>blur</a:t>
            </a:r>
            <a:r>
              <a:rPr lang="pt-BR" dirty="0"/>
              <a:t> do elemento</a:t>
            </a:r>
            <a:endParaRPr dirty="0"/>
          </a:p>
          <a:p>
            <a:r>
              <a:rPr lang="pt-BR" dirty="0"/>
              <a:t>}</a:t>
            </a:r>
            <a:endParaRPr dirty="0"/>
          </a:p>
          <a:p>
            <a:endParaRPr dirty="0"/>
          </a:p>
          <a:p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Eventos</a:t>
            </a:r>
            <a:endParaRPr>
              <a:sym typeface="Playfair Display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1333884" y="1295400"/>
            <a:ext cx="7119000" cy="2962991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>
                <a:solidFill>
                  <a:schemeClr val="dk2"/>
                </a:solidFill>
                <a:latin typeface="Raleway"/>
              </a:defRPr>
            </a:lvl1pPr>
          </a:lstStyle>
          <a:p>
            <a:endParaRPr dirty="0"/>
          </a:p>
          <a:p>
            <a:r>
              <a:rPr lang="pt-BR" dirty="0" err="1"/>
              <a:t>elemento.</a:t>
            </a:r>
            <a:r>
              <a:rPr lang="pt-BR" b="1" dirty="0" err="1"/>
              <a:t>onchange</a:t>
            </a:r>
            <a:r>
              <a:rPr lang="pt-BR" dirty="0"/>
              <a:t> = </a:t>
            </a:r>
            <a:r>
              <a:rPr lang="pt-BR" dirty="0" err="1"/>
              <a:t>function</a:t>
            </a:r>
            <a:r>
              <a:rPr lang="pt-BR" dirty="0"/>
              <a:t>() {</a:t>
            </a:r>
            <a:endParaRPr dirty="0"/>
          </a:p>
          <a:p>
            <a:r>
              <a:rPr lang="pt-BR" dirty="0"/>
              <a:t>// código que gerencia a mudança de valor</a:t>
            </a:r>
            <a:endParaRPr dirty="0"/>
          </a:p>
          <a:p>
            <a:r>
              <a:rPr lang="pt-BR" dirty="0"/>
              <a:t>}</a:t>
            </a:r>
            <a:endParaRPr dirty="0"/>
          </a:p>
          <a:p>
            <a:endParaRPr dirty="0"/>
          </a:p>
          <a:p>
            <a:r>
              <a:rPr lang="pt-BR" dirty="0" err="1"/>
              <a:t>elemento.</a:t>
            </a:r>
            <a:r>
              <a:rPr lang="pt-BR" b="1" dirty="0" err="1"/>
              <a:t>oninput</a:t>
            </a:r>
            <a:r>
              <a:rPr lang="pt-BR" dirty="0"/>
              <a:t> = </a:t>
            </a:r>
            <a:r>
              <a:rPr lang="pt-BR" dirty="0" err="1"/>
              <a:t>function</a:t>
            </a:r>
            <a:r>
              <a:rPr lang="pt-BR" dirty="0"/>
              <a:t>() {</a:t>
            </a:r>
            <a:endParaRPr dirty="0"/>
          </a:p>
          <a:p>
            <a:r>
              <a:rPr lang="pt-BR" dirty="0"/>
              <a:t>// código que gerencia a entrada de dados em um elemento</a:t>
            </a:r>
            <a:endParaRPr dirty="0"/>
          </a:p>
          <a:p>
            <a:r>
              <a:rPr lang="pt-BR" dirty="0"/>
              <a:t>}</a:t>
            </a:r>
            <a:endParaRPr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4095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/>
        </p:nvSpPr>
        <p:spPr>
          <a:xfrm>
            <a:off x="457200" y="-10632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Elementos - Eventos</a:t>
            </a:r>
            <a:endParaRPr>
              <a:sym typeface="Playfair Display"/>
            </a:endParaRPr>
          </a:p>
        </p:txBody>
      </p:sp>
      <p:sp>
        <p:nvSpPr>
          <p:cNvPr id="169" name="Google Shape;169;p28"/>
          <p:cNvSpPr txBox="1"/>
          <p:nvPr/>
        </p:nvSpPr>
        <p:spPr>
          <a:xfrm>
            <a:off x="1012500" y="1241145"/>
            <a:ext cx="7119000" cy="700833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Por meio do evento </a:t>
            </a:r>
            <a:r>
              <a:rPr lang="pt-BR" b="1" dirty="0" err="1"/>
              <a:t>change</a:t>
            </a:r>
            <a:r>
              <a:rPr lang="pt-BR" b="1" dirty="0"/>
              <a:t>()</a:t>
            </a:r>
            <a:r>
              <a:rPr lang="pt-BR" dirty="0"/>
              <a:t>, é possível gerenciar a mudança de seleção de um elemento </a:t>
            </a:r>
            <a:r>
              <a:rPr lang="pt-BR" dirty="0" err="1"/>
              <a:t>select</a:t>
            </a:r>
            <a:r>
              <a:rPr lang="pt-BR" dirty="0"/>
              <a:t>.</a:t>
            </a:r>
            <a:endParaRPr dirty="0"/>
          </a:p>
        </p:txBody>
      </p:sp>
      <p:sp>
        <p:nvSpPr>
          <p:cNvPr id="170" name="Google Shape;170;p28"/>
          <p:cNvSpPr txBox="1"/>
          <p:nvPr/>
        </p:nvSpPr>
        <p:spPr>
          <a:xfrm>
            <a:off x="1012500" y="2401629"/>
            <a:ext cx="7119000" cy="1896462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dirty="0" err="1">
                <a:solidFill>
                  <a:schemeClr val="dk2"/>
                </a:solidFill>
                <a:latin typeface="Raleway"/>
              </a:rPr>
              <a:t>elementoSelect.</a:t>
            </a:r>
            <a:r>
              <a:rPr lang="pt-BR" b="1" dirty="0" err="1">
                <a:solidFill>
                  <a:schemeClr val="dk2"/>
                </a:solidFill>
                <a:latin typeface="Raleway"/>
              </a:rPr>
              <a:t>onchange</a:t>
            </a:r>
            <a:r>
              <a:rPr lang="pt-BR" dirty="0">
                <a:solidFill>
                  <a:schemeClr val="dk2"/>
                </a:solidFill>
                <a:latin typeface="Raleway"/>
              </a:rPr>
              <a:t> = </a:t>
            </a:r>
            <a:r>
              <a:rPr lang="pt-BR" dirty="0" err="1">
                <a:solidFill>
                  <a:schemeClr val="dk2"/>
                </a:solidFill>
                <a:latin typeface="Raleway"/>
              </a:rPr>
              <a:t>function</a:t>
            </a:r>
            <a:r>
              <a:rPr lang="pt-BR" dirty="0">
                <a:solidFill>
                  <a:schemeClr val="dk2"/>
                </a:solidFill>
                <a:latin typeface="Raleway"/>
              </a:rPr>
              <a:t>() { </a:t>
            </a:r>
            <a:endParaRPr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dirty="0">
                <a:solidFill>
                  <a:schemeClr val="dk2"/>
                </a:solidFill>
                <a:latin typeface="Raleway"/>
              </a:rPr>
              <a:t>var index = </a:t>
            </a:r>
            <a:r>
              <a:rPr lang="pt-BR" dirty="0" err="1">
                <a:solidFill>
                  <a:schemeClr val="dk2"/>
                </a:solidFill>
                <a:latin typeface="Raleway"/>
              </a:rPr>
              <a:t>elementoSelect.selectedIndex</a:t>
            </a:r>
            <a:r>
              <a:rPr lang="pt-BR" dirty="0">
                <a:solidFill>
                  <a:schemeClr val="dk2"/>
                </a:solidFill>
                <a:latin typeface="Raleway"/>
              </a:rPr>
              <a:t>;</a:t>
            </a:r>
            <a:endParaRPr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dirty="0">
                <a:solidFill>
                  <a:schemeClr val="dk2"/>
                </a:solidFill>
                <a:latin typeface="Raleway"/>
              </a:rPr>
              <a:t>var </a:t>
            </a:r>
            <a:r>
              <a:rPr lang="pt-BR" dirty="0" err="1">
                <a:solidFill>
                  <a:schemeClr val="dk2"/>
                </a:solidFill>
                <a:latin typeface="Raleway"/>
              </a:rPr>
              <a:t>option</a:t>
            </a:r>
            <a:r>
              <a:rPr lang="pt-BR" dirty="0">
                <a:solidFill>
                  <a:schemeClr val="dk2"/>
                </a:solidFill>
                <a:latin typeface="Raleway"/>
              </a:rPr>
              <a:t> = </a:t>
            </a:r>
            <a:r>
              <a:rPr lang="pt-BR" dirty="0" err="1">
                <a:solidFill>
                  <a:schemeClr val="dk2"/>
                </a:solidFill>
                <a:latin typeface="Raleway"/>
              </a:rPr>
              <a:t>elementoSelect.options</a:t>
            </a:r>
            <a:r>
              <a:rPr lang="pt-BR" dirty="0">
                <a:solidFill>
                  <a:schemeClr val="dk2"/>
                </a:solidFill>
                <a:latin typeface="Raleway"/>
              </a:rPr>
              <a:t>[index].</a:t>
            </a:r>
            <a:r>
              <a:rPr lang="pt-BR" dirty="0" err="1">
                <a:solidFill>
                  <a:schemeClr val="dk2"/>
                </a:solidFill>
                <a:latin typeface="Raleway"/>
              </a:rPr>
              <a:t>value</a:t>
            </a:r>
            <a:r>
              <a:rPr lang="pt-BR" dirty="0">
                <a:solidFill>
                  <a:schemeClr val="dk2"/>
                </a:solidFill>
                <a:latin typeface="Raleway"/>
              </a:rPr>
              <a:t>;</a:t>
            </a:r>
            <a:endParaRPr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15000"/>
              </a:lnSpc>
              <a:buSzPts val="1800"/>
            </a:pPr>
            <a:r>
              <a:rPr lang="pt-BR" dirty="0">
                <a:solidFill>
                  <a:schemeClr val="dk2"/>
                </a:solidFill>
                <a:latin typeface="Raleway"/>
              </a:rPr>
              <a:t>}</a:t>
            </a:r>
            <a:endParaRPr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Validação</a:t>
            </a:r>
            <a:endParaRPr>
              <a:sym typeface="Playfair Display"/>
            </a:endParaRPr>
          </a:p>
        </p:txBody>
      </p:sp>
      <p:sp>
        <p:nvSpPr>
          <p:cNvPr id="176" name="Google Shape;176;p29"/>
          <p:cNvSpPr txBox="1"/>
          <p:nvPr/>
        </p:nvSpPr>
        <p:spPr>
          <a:xfrm>
            <a:off x="1012500" y="1295400"/>
            <a:ext cx="7119000" cy="1670329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Por meio do atributo </a:t>
            </a:r>
            <a:r>
              <a:rPr lang="pt-BR" b="1" dirty="0" err="1"/>
              <a:t>value</a:t>
            </a:r>
            <a:r>
              <a:rPr lang="pt-BR" dirty="0"/>
              <a:t>, podemos obter o valor de um elemento. </a:t>
            </a:r>
            <a:endParaRPr dirty="0"/>
          </a:p>
          <a:p>
            <a:r>
              <a:rPr lang="pt-BR" dirty="0"/>
              <a:t>Além disso, é possível utilizar o atributo </a:t>
            </a:r>
            <a:r>
              <a:rPr lang="pt-BR" b="1" dirty="0" err="1"/>
              <a:t>length</a:t>
            </a:r>
            <a:r>
              <a:rPr lang="pt-BR" dirty="0"/>
              <a:t> do objeto </a:t>
            </a:r>
            <a:r>
              <a:rPr lang="pt-BR" dirty="0" err="1"/>
              <a:t>string</a:t>
            </a:r>
            <a:r>
              <a:rPr lang="pt-BR" dirty="0"/>
              <a:t> para saber qual é o </a:t>
            </a:r>
            <a:r>
              <a:rPr lang="pt-BR" b="1" dirty="0"/>
              <a:t>comprimento</a:t>
            </a:r>
            <a:r>
              <a:rPr lang="pt-BR" dirty="0"/>
              <a:t> dele. Dessa forma, é possível validar se o elemento está vazio.</a:t>
            </a:r>
            <a:endParaRPr dirty="0"/>
          </a:p>
          <a:p>
            <a:endParaRPr dirty="0"/>
          </a:p>
          <a:p>
            <a:endParaRPr dirty="0"/>
          </a:p>
        </p:txBody>
      </p:sp>
      <p:sp>
        <p:nvSpPr>
          <p:cNvPr id="177" name="Google Shape;177;p29"/>
          <p:cNvSpPr txBox="1"/>
          <p:nvPr/>
        </p:nvSpPr>
        <p:spPr>
          <a:xfrm>
            <a:off x="1012500" y="2847593"/>
            <a:ext cx="7119000" cy="958863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dirty="0" err="1">
                <a:solidFill>
                  <a:schemeClr val="dk2"/>
                </a:solidFill>
                <a:latin typeface="Raleway"/>
              </a:rPr>
              <a:t>if</a:t>
            </a:r>
            <a:r>
              <a:rPr lang="pt-BR" dirty="0">
                <a:solidFill>
                  <a:schemeClr val="dk2"/>
                </a:solidFill>
                <a:latin typeface="Raleway"/>
              </a:rPr>
              <a:t> (</a:t>
            </a:r>
            <a:r>
              <a:rPr lang="pt-BR" dirty="0" err="1">
                <a:solidFill>
                  <a:schemeClr val="dk2"/>
                </a:solidFill>
                <a:latin typeface="Raleway"/>
              </a:rPr>
              <a:t>elemento.length</a:t>
            </a:r>
            <a:r>
              <a:rPr lang="pt-BR" dirty="0">
                <a:solidFill>
                  <a:schemeClr val="dk2"/>
                </a:solidFill>
                <a:latin typeface="Raleway"/>
              </a:rPr>
              <a:t> === 0) {</a:t>
            </a:r>
            <a:endParaRPr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dirty="0">
                <a:solidFill>
                  <a:schemeClr val="dk2"/>
                </a:solidFill>
                <a:latin typeface="Raleway"/>
              </a:rPr>
              <a:t>	// elemento vazio</a:t>
            </a:r>
            <a:endParaRPr dirty="0">
              <a:solidFill>
                <a:schemeClr val="dk2"/>
              </a:solidFill>
              <a:latin typeface="Ralewa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dirty="0">
                <a:solidFill>
                  <a:schemeClr val="dk2"/>
                </a:solidFill>
                <a:latin typeface="Raleway"/>
              </a:rPr>
              <a:t>}</a:t>
            </a:r>
            <a:endParaRPr dirty="0">
              <a:solidFill>
                <a:schemeClr val="dk2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/>
        </p:nvSpPr>
        <p:spPr>
          <a:xfrm>
            <a:off x="457200" y="-10632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Regex</a:t>
            </a:r>
            <a:endParaRPr>
              <a:sym typeface="Playfair Display"/>
            </a:endParaRPr>
          </a:p>
        </p:txBody>
      </p:sp>
      <p:sp>
        <p:nvSpPr>
          <p:cNvPr id="183" name="Google Shape;183;p30"/>
          <p:cNvSpPr txBox="1"/>
          <p:nvPr/>
        </p:nvSpPr>
        <p:spPr>
          <a:xfrm>
            <a:off x="1012500" y="1295400"/>
            <a:ext cx="7119000" cy="2962991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 err="1"/>
              <a:t>JavaScript</a:t>
            </a:r>
            <a:r>
              <a:rPr lang="pt-BR" dirty="0"/>
              <a:t> tem expressões regulares como tipo de dado e permite encontrar padrões de texto em uma </a:t>
            </a:r>
            <a:r>
              <a:rPr lang="pt-BR" dirty="0" err="1"/>
              <a:t>string</a:t>
            </a:r>
            <a:r>
              <a:rPr lang="pt-BR" dirty="0"/>
              <a:t>.</a:t>
            </a:r>
            <a:endParaRPr dirty="0"/>
          </a:p>
          <a:p>
            <a:endParaRPr dirty="0"/>
          </a:p>
          <a:p>
            <a:r>
              <a:rPr lang="pt-BR" dirty="0"/>
              <a:t>No geral, é possível utilizá-los para validar os campos de texto.</a:t>
            </a:r>
            <a:endParaRPr dirty="0"/>
          </a:p>
          <a:p>
            <a:endParaRPr dirty="0"/>
          </a:p>
          <a:p>
            <a:r>
              <a:rPr lang="pt-BR" dirty="0"/>
              <a:t>As expressões regulares ou </a:t>
            </a:r>
            <a:r>
              <a:rPr lang="pt-BR" dirty="0" err="1"/>
              <a:t>regex</a:t>
            </a:r>
            <a:r>
              <a:rPr lang="pt-BR" dirty="0"/>
              <a:t> têm um método </a:t>
            </a:r>
            <a:r>
              <a:rPr lang="pt-BR" dirty="0" err="1"/>
              <a:t>test</a:t>
            </a:r>
            <a:r>
              <a:rPr lang="pt-BR" dirty="0"/>
              <a:t>() que permite validar uma </a:t>
            </a:r>
            <a:r>
              <a:rPr lang="pt-BR" dirty="0" err="1"/>
              <a:t>string</a:t>
            </a:r>
            <a:r>
              <a:rPr lang="pt-BR" dirty="0"/>
              <a:t> para saber se ela cumpre a expressão regular.</a:t>
            </a:r>
            <a:endParaRPr dirty="0"/>
          </a:p>
          <a:p>
            <a:endParaRPr dirty="0"/>
          </a:p>
          <a:p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Regex</a:t>
            </a:r>
            <a:endParaRPr>
              <a:sym typeface="Playfair Display"/>
            </a:endParaRPr>
          </a:p>
        </p:txBody>
      </p:sp>
      <p:sp>
        <p:nvSpPr>
          <p:cNvPr id="189" name="Google Shape;189;p31"/>
          <p:cNvSpPr txBox="1"/>
          <p:nvPr/>
        </p:nvSpPr>
        <p:spPr>
          <a:xfrm>
            <a:off x="1012500" y="1295400"/>
            <a:ext cx="7119000" cy="2962991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>
                <a:solidFill>
                  <a:schemeClr val="dk2"/>
                </a:solidFill>
                <a:latin typeface="Raleway"/>
              </a:defRPr>
            </a:lvl1pPr>
          </a:lstStyle>
          <a:p>
            <a:r>
              <a:rPr lang="pt-BR" dirty="0"/>
              <a:t>// valida que a </a:t>
            </a:r>
            <a:r>
              <a:rPr lang="pt-BR" dirty="0" err="1"/>
              <a:t>string</a:t>
            </a:r>
            <a:r>
              <a:rPr lang="pt-BR" dirty="0"/>
              <a:t> tenha números e letras</a:t>
            </a:r>
            <a:endParaRPr dirty="0"/>
          </a:p>
          <a:p>
            <a:endParaRPr dirty="0"/>
          </a:p>
          <a:p>
            <a:r>
              <a:rPr lang="pt-BR" dirty="0"/>
              <a:t>var </a:t>
            </a:r>
            <a:r>
              <a:rPr lang="pt-BR" dirty="0" err="1"/>
              <a:t>regexCampoVazio</a:t>
            </a:r>
            <a:r>
              <a:rPr lang="pt-BR" dirty="0"/>
              <a:t> = /^[a-z0-9]+$/i;</a:t>
            </a:r>
            <a:endParaRPr dirty="0"/>
          </a:p>
          <a:p>
            <a:endParaRPr dirty="0"/>
          </a:p>
          <a:p>
            <a:r>
              <a:rPr lang="pt-BR" dirty="0"/>
              <a:t>// valida uma estrutura de e-mail. Existem muitas opções para fazer isso</a:t>
            </a:r>
            <a:endParaRPr dirty="0"/>
          </a:p>
          <a:p>
            <a:endParaRPr dirty="0"/>
          </a:p>
          <a:p>
            <a:r>
              <a:rPr lang="pt-BR" dirty="0"/>
              <a:t>var </a:t>
            </a:r>
            <a:r>
              <a:rPr lang="pt-BR" dirty="0" err="1"/>
              <a:t>regexMail</a:t>
            </a:r>
            <a:r>
              <a:rPr lang="pt-BR" dirty="0"/>
              <a:t> = /^[a-zA-Z0-9._-]+@[a-zA-Z0-9.-]+\.[a-</a:t>
            </a:r>
            <a:r>
              <a:rPr lang="pt-BR" dirty="0" err="1"/>
              <a:t>zA</a:t>
            </a:r>
            <a:r>
              <a:rPr lang="pt-BR" dirty="0"/>
              <a:t>-Z]{2,6}$/;</a:t>
            </a:r>
            <a:endParaRPr dirty="0"/>
          </a:p>
          <a:p>
            <a:endParaRPr dirty="0"/>
          </a:p>
          <a:p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>
                <a:sym typeface="Playfair Display"/>
              </a:rPr>
              <a:t>Formulários - Regex</a:t>
            </a:r>
            <a:endParaRPr>
              <a:sym typeface="Playfair Display"/>
            </a:endParaRPr>
          </a:p>
        </p:txBody>
      </p:sp>
      <p:sp>
        <p:nvSpPr>
          <p:cNvPr id="189" name="Google Shape;189;p31"/>
          <p:cNvSpPr txBox="1"/>
          <p:nvPr/>
        </p:nvSpPr>
        <p:spPr>
          <a:xfrm>
            <a:off x="1012500" y="958542"/>
            <a:ext cx="7119000" cy="2639825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SzPts val="1800"/>
              <a:defRPr>
                <a:solidFill>
                  <a:schemeClr val="dk2"/>
                </a:solidFill>
                <a:latin typeface="Raleway"/>
              </a:defRPr>
            </a:lvl1pPr>
          </a:lstStyle>
          <a:p>
            <a:endParaRPr dirty="0"/>
          </a:p>
          <a:p>
            <a:r>
              <a:rPr lang="pt-BR" dirty="0"/>
              <a:t>// retorna um valor </a:t>
            </a:r>
            <a:r>
              <a:rPr lang="pt-BR" dirty="0" err="1"/>
              <a:t>boolean</a:t>
            </a:r>
            <a:r>
              <a:rPr lang="pt-BR" dirty="0"/>
              <a:t>, dependendo se ele cumpre ou não com a expressão regular.</a:t>
            </a:r>
            <a:endParaRPr dirty="0"/>
          </a:p>
          <a:p>
            <a:endParaRPr dirty="0"/>
          </a:p>
          <a:p>
            <a:r>
              <a:rPr lang="pt-BR" dirty="0" err="1"/>
              <a:t>regexCampoVazio.test</a:t>
            </a:r>
            <a:r>
              <a:rPr lang="pt-BR" dirty="0"/>
              <a:t>(</a:t>
            </a:r>
            <a:r>
              <a:rPr lang="pt-BR" dirty="0" err="1"/>
              <a:t>textoParaBuscar</a:t>
            </a:r>
            <a:r>
              <a:rPr lang="pt-BR" dirty="0"/>
              <a:t>); </a:t>
            </a:r>
            <a:endParaRPr dirty="0"/>
          </a:p>
          <a:p>
            <a:endParaRPr dirty="0"/>
          </a:p>
          <a:p>
            <a:r>
              <a:rPr lang="pt-BR" dirty="0" err="1"/>
              <a:t>regexMail.test</a:t>
            </a:r>
            <a:r>
              <a:rPr lang="pt-BR" dirty="0"/>
              <a:t>(</a:t>
            </a:r>
            <a:r>
              <a:rPr lang="pt-BR" dirty="0" err="1"/>
              <a:t>textoParaBuscar</a:t>
            </a:r>
            <a:r>
              <a:rPr lang="pt-BR" dirty="0"/>
              <a:t>);</a:t>
            </a:r>
            <a:endParaRPr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11904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/>
        </p:nvSpPr>
        <p:spPr>
          <a:xfrm>
            <a:off x="903000" y="1715550"/>
            <a:ext cx="73380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Clr>
                <a:schemeClr val="dk1"/>
              </a:buClr>
              <a:buSzPts val="4800"/>
            </a:pPr>
            <a:r>
              <a:rPr lang="pt-BR" sz="4800" b="1" dirty="0">
                <a:solidFill>
                  <a:schemeClr val="dk1"/>
                </a:solidFill>
                <a:latin typeface="Raleway"/>
                <a:sym typeface="Raleway"/>
              </a:rPr>
              <a:t>Ajax</a:t>
            </a:r>
            <a:endParaRPr sz="4800" b="1" dirty="0">
              <a:solidFill>
                <a:schemeClr val="dk1"/>
              </a:solidFill>
              <a:latin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6397924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ape 114">
            <a:extLst>
              <a:ext uri="{FF2B5EF4-FFF2-40B4-BE49-F238E27FC236}">
                <a16:creationId xmlns:a16="http://schemas.microsoft.com/office/drawing/2014/main" id="{B175BA87-A9B8-47B5-AE16-F98003302C1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30449" y="531628"/>
            <a:ext cx="5683101" cy="393013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hape 115">
            <a:extLst>
              <a:ext uri="{FF2B5EF4-FFF2-40B4-BE49-F238E27FC236}">
                <a16:creationId xmlns:a16="http://schemas.microsoft.com/office/drawing/2014/main" id="{4A18DD41-8DA5-4F09-8447-BC57967022EB}"/>
              </a:ext>
            </a:extLst>
          </p:cNvPr>
          <p:cNvSpPr txBox="1"/>
          <p:nvPr/>
        </p:nvSpPr>
        <p:spPr>
          <a:xfrm>
            <a:off x="1957225" y="681733"/>
            <a:ext cx="2830800" cy="62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pt-BR" sz="3600" b="1" i="0" u="none" strike="noStrike" cap="none" dirty="0">
                <a:solidFill>
                  <a:srgbClr val="FFFFFF"/>
                </a:solidFill>
                <a:sym typeface="Arial"/>
              </a:rPr>
              <a:t>JSON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1159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/>
        </p:nvSpPr>
        <p:spPr>
          <a:xfrm>
            <a:off x="457200" y="0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t-BR" sz="3000" dirty="0">
                <a:solidFill>
                  <a:schemeClr val="dk1"/>
                </a:solidFill>
                <a:latin typeface="Raleway SemiBold"/>
                <a:sym typeface="Playfair Display"/>
              </a:rPr>
              <a:t>Formulários - </a:t>
            </a:r>
            <a:r>
              <a:rPr lang="pt-BR" sz="3000" dirty="0" err="1">
                <a:solidFill>
                  <a:schemeClr val="dk1"/>
                </a:solidFill>
                <a:latin typeface="Raleway SemiBold"/>
                <a:sym typeface="Playfair Display"/>
              </a:rPr>
              <a:t>document.forms</a:t>
            </a:r>
            <a:endParaRPr sz="3000" dirty="0">
              <a:solidFill>
                <a:schemeClr val="dk1"/>
              </a:solidFill>
              <a:latin typeface="Raleway SemiBold"/>
              <a:sym typeface="Playfair Display"/>
            </a:endParaRPr>
          </a:p>
        </p:txBody>
      </p:sp>
      <p:sp>
        <p:nvSpPr>
          <p:cNvPr id="50" name="Google Shape;50;p11"/>
          <p:cNvSpPr txBox="1"/>
          <p:nvPr/>
        </p:nvSpPr>
        <p:spPr>
          <a:xfrm>
            <a:off x="790207" y="1493874"/>
            <a:ext cx="7899000" cy="14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A propriedade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forms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do objeto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document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retorna uma coleção de objetos tipo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array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contendo todos os formulários existentes no documento HTML, com índice 0 para o primeiro formulário por ordem de exibição, índice 1 para o seguinte e assim sucessivamente.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  <p:sp>
        <p:nvSpPr>
          <p:cNvPr id="51" name="Google Shape;51;p11"/>
          <p:cNvSpPr txBox="1"/>
          <p:nvPr/>
        </p:nvSpPr>
        <p:spPr>
          <a:xfrm>
            <a:off x="1012500" y="3447086"/>
            <a:ext cx="7119000" cy="7524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var </a:t>
            </a:r>
            <a:r>
              <a:rPr lang="pt-BR" sz="1800" b="1" dirty="0" err="1">
                <a:solidFill>
                  <a:schemeClr val="dk2"/>
                </a:solidFill>
                <a:latin typeface="Courier New"/>
                <a:cs typeface="Courier New"/>
              </a:rPr>
              <a:t>formulario</a:t>
            </a: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 = </a:t>
            </a:r>
            <a:r>
              <a:rPr lang="pt-BR" sz="1800" b="1" dirty="0" err="1">
                <a:solidFill>
                  <a:schemeClr val="dk2"/>
                </a:solidFill>
                <a:latin typeface="Courier New"/>
                <a:cs typeface="Courier New"/>
              </a:rPr>
              <a:t>document.forms</a:t>
            </a: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[0];</a:t>
            </a:r>
            <a:endParaRPr sz="1800" b="1" dirty="0">
              <a:solidFill>
                <a:schemeClr val="dk2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Formulários - </a:t>
            </a:r>
            <a:r>
              <a:rPr lang="pt-BR" dirty="0" err="1">
                <a:sym typeface="Playfair Display"/>
              </a:rPr>
              <a:t>Json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446300"/>
            <a:ext cx="7899000" cy="207307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F3F3F3"/>
              </a:buClr>
              <a:buFont typeface="Droid Sans"/>
              <a:buNone/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O formato de dados de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Object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Notation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, ou JSON para abreviar, é derivado dos literais da linguagem de programação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. Esse formato de troca de dados é um subconjunto da linguagem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, e não uma linguagem de programação.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  <a:buFont typeface="Droid Sans"/>
              <a:buNone/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>
              <a:buClr>
                <a:srgbClr val="F3F3F3"/>
              </a:buClr>
              <a:buFont typeface="Droid Sans"/>
              <a:buNone/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Sua estrutura é muito parecida a um objeto literal de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, com algumas diferenças. Os nomes das propriedades são escritos entre aspas duplas, assim como os valores de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strings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.</a:t>
            </a:r>
            <a:endParaRPr lang="pt-BR" dirty="0">
              <a:solidFill>
                <a:schemeClr val="dk2"/>
              </a:solidFill>
              <a:latin typeface="Raleway"/>
            </a:endParaRPr>
          </a:p>
        </p:txBody>
      </p:sp>
      <p:sp>
        <p:nvSpPr>
          <p:cNvPr id="8" name="Shape 122">
            <a:extLst>
              <a:ext uri="{FF2B5EF4-FFF2-40B4-BE49-F238E27FC236}">
                <a16:creationId xmlns:a16="http://schemas.microsoft.com/office/drawing/2014/main" id="{9052A172-B0EE-45B3-9C27-C3811BE05A9C}"/>
              </a:ext>
            </a:extLst>
          </p:cNvPr>
          <p:cNvSpPr txBox="1">
            <a:spLocks/>
          </p:cNvSpPr>
          <p:nvPr/>
        </p:nvSpPr>
        <p:spPr>
          <a:xfrm>
            <a:off x="1012500" y="3401882"/>
            <a:ext cx="7119000" cy="7524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  <a:buClr>
                <a:schemeClr val="dk1"/>
              </a:buClr>
              <a:buFont typeface="Droid Sans"/>
              <a:buNone/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var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objetoEmFormatoJSON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= ‘{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"atributo": "valor", "atributo1": 1, "atributo2": [], "atributo3":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null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, "atributo4": false 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}’;</a:t>
            </a:r>
          </a:p>
        </p:txBody>
      </p:sp>
    </p:spTree>
    <p:extLst>
      <p:ext uri="{BB962C8B-B14F-4D97-AF65-F5344CB8AC3E}">
        <p14:creationId xmlns:p14="http://schemas.microsoft.com/office/powerpoint/2010/main" val="14840451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Formulários - </a:t>
            </a:r>
            <a:r>
              <a:rPr lang="pt-BR" dirty="0" err="1">
                <a:sym typeface="Playfair Display"/>
              </a:rPr>
              <a:t>Json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622500" y="1201751"/>
            <a:ext cx="7899000" cy="30087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F3F3F3"/>
              </a:buClr>
              <a:buFont typeface="Droid Sans"/>
              <a:buNone/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tem um objeto JSON com os métodos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stringify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() e parse().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Stringify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: O método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stringfy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permite passar um objeto ou valor de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para o formato JSON.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Parse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: O método parse pega uma cadeia de caracteres em formato JSON e transforma em um objeto ou valor de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Graças a esses dois métodos, é possível utilizar o formato JSON para a troca de dados em formato de texto.</a:t>
            </a:r>
          </a:p>
          <a:p>
            <a:pPr>
              <a:buClr>
                <a:srgbClr val="F3F3F3"/>
              </a:buClr>
              <a:buFont typeface="Droid Sans"/>
              <a:buNone/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635409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Formulários - </a:t>
            </a:r>
            <a:r>
              <a:rPr lang="pt-BR" dirty="0" err="1">
                <a:sym typeface="Playfair Display"/>
              </a:rPr>
              <a:t>Json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622500" y="1510095"/>
            <a:ext cx="7899000" cy="19029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F3F3F3"/>
              </a:buClr>
              <a:buFont typeface="Droid Sans"/>
              <a:buNone/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É possível acessar os atributos de uma variável em formato JSON da seguinte maneira: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var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objetoEmFormatoJSON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=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JSON.parse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( "atributo2": [{“numero”:1},{“numero”:2}]’);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objetoEmFormatoJSON.atributo2[1].numero</a:t>
            </a:r>
          </a:p>
          <a:p>
            <a:pPr>
              <a:buClr>
                <a:srgbClr val="F3F3F3"/>
              </a:buClr>
              <a:buFont typeface="Droid Sans"/>
              <a:buNone/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9041974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139">
            <a:extLst>
              <a:ext uri="{FF2B5EF4-FFF2-40B4-BE49-F238E27FC236}">
                <a16:creationId xmlns:a16="http://schemas.microsoft.com/office/drawing/2014/main" id="{80325A7B-5996-46E8-88EB-88BD5E61ACF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59488"/>
            <a:ext cx="9144000" cy="641425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hape 115">
            <a:extLst>
              <a:ext uri="{FF2B5EF4-FFF2-40B4-BE49-F238E27FC236}">
                <a16:creationId xmlns:a16="http://schemas.microsoft.com/office/drawing/2014/main" id="{4A18DD41-8DA5-4F09-8447-BC57967022EB}"/>
              </a:ext>
            </a:extLst>
          </p:cNvPr>
          <p:cNvSpPr txBox="1"/>
          <p:nvPr/>
        </p:nvSpPr>
        <p:spPr>
          <a:xfrm>
            <a:off x="383607" y="160738"/>
            <a:ext cx="2830800" cy="62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pt-BR" sz="3600" b="1" dirty="0">
                <a:solidFill>
                  <a:srgbClr val="FFFFFF"/>
                </a:solidFill>
              </a:rPr>
              <a:t>AJAX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645232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622500" y="1284767"/>
            <a:ext cx="7899000" cy="24345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F3F3F3"/>
              </a:buClr>
              <a:buFont typeface="Droid Sans"/>
              <a:buNone/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Ajax não é uma tecnologia, mas sim um termo implementado por Jesse James Garrett em 2005.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Ajax significa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Asynchronous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and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XML e se transformou em sinônimo do desenvolvimento moderno de front-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end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por um bom motivo. Essa técnica oferece a possibilidade de iniciar solicitações HTTP, como GET e POST, sem precisar sair da página web atual.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Por isso, podemos dizer que Ajax é uma técnica para criar páginas dinâmicas.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  <a:buFont typeface="Droid Sans"/>
              <a:buNone/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7115869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622500" y="1284767"/>
            <a:ext cx="7899000" cy="24345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AJAX permite: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marL="285750" lvl="0" indent="-285750">
              <a:buClr>
                <a:srgbClr val="F3F3F3"/>
              </a:buClr>
              <a:buSzPts val="18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Atualizar o conteúdo de uma página sem recarregar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marL="285750" lvl="0" indent="-285750">
              <a:buClr>
                <a:srgbClr val="F3F3F3"/>
              </a:buClr>
              <a:buFont typeface="Arial" panose="020B0604020202020204" pitchFamily="34" charset="0"/>
              <a:buChar char="•"/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marL="285750" lvl="0" indent="-285750">
              <a:buClr>
                <a:srgbClr val="F3F3F3"/>
              </a:buClr>
              <a:buSzPts val="18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Pedir informações a um servidor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marL="285750" lvl="0" indent="-285750">
              <a:buClr>
                <a:srgbClr val="F3F3F3"/>
              </a:buClr>
              <a:buFont typeface="Arial" panose="020B0604020202020204" pitchFamily="34" charset="0"/>
              <a:buChar char="•"/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marL="285750" lvl="0" indent="-285750">
              <a:buClr>
                <a:srgbClr val="F3F3F3"/>
              </a:buClr>
              <a:buSzPts val="18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Receber informações de um servidor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marL="285750" lvl="0" indent="-285750">
              <a:buClr>
                <a:srgbClr val="F3F3F3"/>
              </a:buClr>
              <a:buFont typeface="Arial" panose="020B0604020202020204" pitchFamily="34" charset="0"/>
              <a:buChar char="•"/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marL="285750" lvl="0" indent="-285750">
              <a:buClr>
                <a:srgbClr val="F3F3F3"/>
              </a:buClr>
              <a:buSzPts val="18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Enviar informações a um servidor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  <a:buFont typeface="Droid Sans"/>
              <a:buNone/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9992488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- Passos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284767"/>
            <a:ext cx="7899000" cy="24345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endParaRPr lang="pt-BR" sz="1800" dirty="0">
              <a:solidFill>
                <a:schemeClr val="dk2"/>
              </a:solidFill>
              <a:latin typeface="Raleway"/>
              <a:sym typeface="Droid Sans"/>
            </a:endParaRPr>
          </a:p>
          <a:p>
            <a:pPr>
              <a:buClr>
                <a:srgbClr val="F3F3F3"/>
              </a:buClr>
            </a:pPr>
            <a:r>
              <a:rPr lang="pt-BR" sz="1800" dirty="0">
                <a:solidFill>
                  <a:schemeClr val="dk2"/>
                </a:solidFill>
                <a:latin typeface="Raleway"/>
                <a:sym typeface="Droid Sans"/>
              </a:rPr>
              <a:t>1. var </a:t>
            </a:r>
            <a:r>
              <a:rPr lang="pt-BR" sz="1800" dirty="0" err="1">
                <a:solidFill>
                  <a:schemeClr val="dk2"/>
                </a:solidFill>
                <a:latin typeface="Raleway"/>
                <a:sym typeface="Droid Sans"/>
              </a:rPr>
              <a:t>xmlhttp</a:t>
            </a:r>
            <a:r>
              <a:rPr lang="pt-BR" sz="1800" dirty="0">
                <a:solidFill>
                  <a:schemeClr val="dk2"/>
                </a:solidFill>
                <a:latin typeface="Raleway"/>
                <a:sym typeface="Droid Sans"/>
              </a:rPr>
              <a:t> = new </a:t>
            </a:r>
            <a:r>
              <a:rPr lang="pt-BR" sz="1800" dirty="0" err="1">
                <a:solidFill>
                  <a:schemeClr val="dk2"/>
                </a:solidFill>
                <a:latin typeface="Raleway"/>
                <a:sym typeface="Droid Sans"/>
              </a:rPr>
              <a:t>XMLHttpRequest</a:t>
            </a:r>
            <a:r>
              <a:rPr lang="pt-BR" sz="1800" dirty="0">
                <a:solidFill>
                  <a:schemeClr val="dk2"/>
                </a:solidFill>
                <a:latin typeface="Raleway"/>
                <a:sym typeface="Droid Sans"/>
              </a:rPr>
              <a:t>();</a:t>
            </a:r>
            <a:endParaRPr lang="pt-BR" sz="1800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6777232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- Passos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061482"/>
            <a:ext cx="7899000" cy="31702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endParaRPr lang="pt-BR" sz="1800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O único método global da interface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XMLHttpRequest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é o do construtor que, quando invocado, retorna ao aplicativo uma nova instância do objeto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XMLHttpRequest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. Através da interface herdada por esse objeto, vamos iniciar e gerenciar solicitações.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Como a solicitação HTTP é produzida de forma assíncrona, é necessário que o aplicativo seja notificado sobre qualquer mudança de estado enquanto a solicitação estiver vigente, por exemplo se a resposta tiver sido fornecida ou se a conexão tiver expirado. </a:t>
            </a: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Essa é uma forma fácil de obter informações de uma URL sem precisar recarregar toda a página.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XMLHttpRequest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é muito usado na programação AJAX.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9901970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- Passos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061482"/>
            <a:ext cx="7899000" cy="31702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2. </a:t>
            </a: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xmlhttp.onreadystatechange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=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function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() {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if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(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xmlhttp.readyState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== 4 &amp;&amp;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xmlhttp.status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== 200) {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		console.log(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xmlhttp.responseText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);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		//Meu código</a:t>
            </a: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		}</a:t>
            </a: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};</a:t>
            </a: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1917444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- Passos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061482"/>
            <a:ext cx="7899000" cy="31702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xmlhttp.onreadystatechange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=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function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() {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if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(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xmlhttp.readyState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== 4 &amp;&amp;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xmlhttp.status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== 200) {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		console.log(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xmlhttp.responseText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);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		//Meu código</a:t>
            </a: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		}</a:t>
            </a: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};</a:t>
            </a: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028199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/>
        </p:nvSpPr>
        <p:spPr>
          <a:xfrm>
            <a:off x="1932713" y="544923"/>
            <a:ext cx="5142600" cy="7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dk1"/>
                </a:solidFill>
                <a:latin typeface="Raleway SemiBold"/>
                <a:sym typeface="Playfair Display"/>
              </a:rPr>
              <a:t>Formulários - </a:t>
            </a:r>
            <a:r>
              <a:rPr lang="pt-BR" sz="3000" dirty="0" err="1">
                <a:solidFill>
                  <a:schemeClr val="dk1"/>
                </a:solidFill>
                <a:latin typeface="Raleway SemiBold"/>
                <a:sym typeface="Playfair Display"/>
              </a:rPr>
              <a:t>document.forms.elements</a:t>
            </a:r>
            <a:endParaRPr sz="3000" dirty="0">
              <a:solidFill>
                <a:schemeClr val="dk1"/>
              </a:solidFill>
              <a:latin typeface="Raleway SemiBold"/>
              <a:sym typeface="Playfair Display"/>
            </a:endParaRPr>
          </a:p>
        </p:txBody>
      </p:sp>
      <p:sp>
        <p:nvSpPr>
          <p:cNvPr id="57" name="Google Shape;57;p12"/>
          <p:cNvSpPr txBox="1"/>
          <p:nvPr/>
        </p:nvSpPr>
        <p:spPr>
          <a:xfrm>
            <a:off x="590900" y="1710996"/>
            <a:ext cx="8205300" cy="2488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A propriedade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elements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de cada objeto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form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obtido através de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document.forms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retorna uma coleção de objetos tipo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array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contendo todos os campos existentes no formulário concreto ao qual fazemos referência, com índice 0 para o primeiro elemento por ordem de exibição, índice 1 para o seguinte e assim sucessivamente.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- Passos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061482"/>
            <a:ext cx="7899000" cy="31702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xmlhttp.onreadystatechange</a:t>
            </a: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spcBef>
                <a:spcPts val="600"/>
              </a:spcBef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Uma função do objeto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invocado quando o atributo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readyState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muda. O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callback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é invocado a partir da interface do usuário.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spcBef>
                <a:spcPts val="600"/>
              </a:spcBef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spcBef>
                <a:spcPts val="600"/>
              </a:spcBef>
              <a:buClr>
                <a:srgbClr val="F3F3F3"/>
              </a:buClr>
            </a:pP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xmlhttp.readyState</a:t>
            </a: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spcBef>
                <a:spcPts val="600"/>
              </a:spcBef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0 se não se inicializou, 1 se está carregando, 2 se a solicitação já foi enviada, 3 se a resposta está sendo baixada e 4 se terminou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3705571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- Métodos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061482"/>
            <a:ext cx="7899000" cy="31702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xmlhttp.status</a:t>
            </a:r>
            <a:endParaRPr lang="pt-BR" b="1" dirty="0">
              <a:solidFill>
                <a:schemeClr val="dk2"/>
              </a:solidFill>
              <a:latin typeface="Raleway"/>
              <a:sym typeface="Droid Sans"/>
            </a:endParaRPr>
          </a:p>
          <a:p>
            <a:pPr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O status da resposta ao pedido. Este é o código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HTTPresult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(por exemplo, o status é 200 no caso de uma solicitação bem-sucedida). Somente leitura.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xmlhttp.responseText</a:t>
            </a:r>
            <a:endParaRPr lang="pt-BR" b="1" dirty="0">
              <a:solidFill>
                <a:schemeClr val="dk2"/>
              </a:solidFill>
              <a:latin typeface="Raleway"/>
              <a:sym typeface="Droid Sans"/>
            </a:endParaRPr>
          </a:p>
          <a:p>
            <a:pPr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A resposta ao pedido como texto, ou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null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se o pedido não teve sucesso ou se ainda não foi enviado. Somente leitura.</a:t>
            </a: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197476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84070" y="0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- </a:t>
            </a:r>
            <a:r>
              <a:rPr lang="pt-BR" dirty="0" err="1">
                <a:sym typeface="Playfair Display"/>
              </a:rPr>
              <a:t>xmlhttp.open</a:t>
            </a:r>
            <a:r>
              <a:rPr lang="pt-BR" dirty="0">
                <a:sym typeface="Playfair Display"/>
              </a:rPr>
              <a:t>("GET", "</a:t>
            </a:r>
            <a:r>
              <a:rPr lang="pt-BR" dirty="0" err="1">
                <a:sym typeface="Playfair Display"/>
              </a:rPr>
              <a:t>url</a:t>
            </a:r>
            <a:r>
              <a:rPr lang="pt-BR" dirty="0">
                <a:sym typeface="Playfair Display"/>
              </a:rPr>
              <a:t>", </a:t>
            </a:r>
            <a:r>
              <a:rPr lang="pt-BR" dirty="0" err="1">
                <a:sym typeface="Playfair Display"/>
              </a:rPr>
              <a:t>true</a:t>
            </a:r>
            <a:r>
              <a:rPr lang="pt-BR" dirty="0">
                <a:sym typeface="Playfair Display"/>
              </a:rPr>
              <a:t>);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072114"/>
            <a:ext cx="7899000" cy="31702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Inicializa o pedido. Este método deve ser usado a partir do código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JavaScript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method</a:t>
            </a:r>
            <a:endParaRPr lang="pt-BR" b="1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O método HTTP que será usado: "POST" ou "GET". É ignorado para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URLs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que não são de HTTP.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url</a:t>
            </a:r>
            <a:endParaRPr lang="pt-BR" b="1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A URL para a qual o pedido é enviado.</a:t>
            </a:r>
            <a:endParaRPr lang="pt-BR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async</a:t>
            </a:r>
            <a:endParaRPr lang="pt-BR" b="1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Um </a:t>
            </a:r>
            <a:r>
              <a:rPr lang="pt-BR" dirty="0">
                <a:solidFill>
                  <a:schemeClr val="dk2"/>
                </a:solidFill>
                <a:latin typeface="Raleway"/>
              </a:rPr>
              <a:t>parâmetro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 opcional, booleano, que por padrão é </a:t>
            </a:r>
            <a:r>
              <a:rPr lang="pt-BR" dirty="0" err="1">
                <a:solidFill>
                  <a:schemeClr val="dk2"/>
                </a:solidFill>
                <a:latin typeface="Raleway"/>
                <a:sym typeface="Droid Sans"/>
              </a:rPr>
              <a:t>true</a:t>
            </a:r>
            <a:r>
              <a:rPr lang="pt-BR" dirty="0">
                <a:solidFill>
                  <a:schemeClr val="dk2"/>
                </a:solidFill>
                <a:latin typeface="Raleway"/>
                <a:sym typeface="Droid Sans"/>
              </a:rPr>
              <a:t>. Indica se a operação é realizada de forma assíncrona</a:t>
            </a:r>
            <a:r>
              <a:rPr lang="pt-BR" dirty="0">
                <a:solidFill>
                  <a:srgbClr val="FFFFFF"/>
                </a:solidFill>
                <a:sym typeface="Droid Sans"/>
              </a:rPr>
              <a:t>.</a:t>
            </a:r>
            <a:endParaRPr lang="pt-BR" dirty="0"/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9645621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- Passos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061482"/>
            <a:ext cx="7899000" cy="360621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  <a:sym typeface="Droid Sans"/>
            </a:endParaRPr>
          </a:p>
          <a:p>
            <a:pPr>
              <a:buClr>
                <a:srgbClr val="F3F3F3"/>
              </a:buClr>
              <a:buSzPts val="2400"/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var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= new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XMLHttpRequest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();</a:t>
            </a:r>
          </a:p>
          <a:p>
            <a:pPr>
              <a:buClr>
                <a:srgbClr val="F3F3F3"/>
              </a:buClr>
            </a:pP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  <a:buSzPts val="2400"/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xmlhttp.onreadystatechange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=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function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() {</a:t>
            </a:r>
          </a:p>
          <a:p>
            <a:pPr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</a:rPr>
              <a:t>	</a:t>
            </a:r>
            <a:r>
              <a:rPr lang="pt-BR" b="1" dirty="0" err="1">
                <a:solidFill>
                  <a:schemeClr val="dk2"/>
                </a:solidFill>
                <a:latin typeface="Raleway"/>
              </a:rPr>
              <a:t>if</a:t>
            </a:r>
            <a:r>
              <a:rPr lang="pt-BR" b="1" dirty="0">
                <a:solidFill>
                  <a:schemeClr val="dk2"/>
                </a:solidFill>
                <a:latin typeface="Raleway"/>
              </a:rPr>
              <a:t> (</a:t>
            </a:r>
            <a:r>
              <a:rPr lang="pt-BR" b="1" dirty="0" err="1">
                <a:solidFill>
                  <a:schemeClr val="dk2"/>
                </a:solidFill>
                <a:latin typeface="Raleway"/>
              </a:rPr>
              <a:t>xmlhttp.readyState</a:t>
            </a:r>
            <a:r>
              <a:rPr lang="pt-BR" b="1" dirty="0">
                <a:solidFill>
                  <a:schemeClr val="dk2"/>
                </a:solidFill>
                <a:latin typeface="Raleway"/>
              </a:rPr>
              <a:t> == 4 &amp;&amp; </a:t>
            </a:r>
            <a:r>
              <a:rPr lang="pt-BR" b="1" dirty="0" err="1">
                <a:solidFill>
                  <a:schemeClr val="dk2"/>
                </a:solidFill>
                <a:latin typeface="Raleway"/>
              </a:rPr>
              <a:t>xmlhttp.status</a:t>
            </a:r>
            <a:r>
              <a:rPr lang="pt-BR" b="1" dirty="0">
                <a:solidFill>
                  <a:schemeClr val="dk2"/>
                </a:solidFill>
                <a:latin typeface="Raleway"/>
              </a:rPr>
              <a:t> == 200) {</a:t>
            </a:r>
          </a:p>
          <a:p>
            <a:pPr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</a:rPr>
              <a:t>		console.log(</a:t>
            </a:r>
            <a:r>
              <a:rPr lang="pt-BR" b="1" dirty="0" err="1">
                <a:solidFill>
                  <a:schemeClr val="dk2"/>
                </a:solidFill>
                <a:latin typeface="Raleway"/>
              </a:rPr>
              <a:t>xmlhttp.responseText</a:t>
            </a:r>
            <a:r>
              <a:rPr lang="pt-BR" b="1" dirty="0">
                <a:solidFill>
                  <a:schemeClr val="dk2"/>
                </a:solidFill>
                <a:latin typeface="Raleway"/>
              </a:rPr>
              <a:t>);</a:t>
            </a:r>
          </a:p>
          <a:p>
            <a:pPr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</a:rPr>
              <a:t>		//Meu código</a:t>
            </a:r>
          </a:p>
          <a:p>
            <a:pPr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</a:rPr>
              <a:t>	}</a:t>
            </a:r>
          </a:p>
          <a:p>
            <a:pPr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</a:rPr>
              <a:t>};</a:t>
            </a:r>
          </a:p>
          <a:p>
            <a:pPr>
              <a:buClr>
                <a:srgbClr val="F3F3F3"/>
              </a:buClr>
            </a:pP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  <a:buSzPts val="2400"/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xmlhttp.open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("GET", "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url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",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true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);</a:t>
            </a:r>
          </a:p>
          <a:p>
            <a:pPr>
              <a:buClr>
                <a:srgbClr val="F3F3F3"/>
              </a:buClr>
              <a:buSzPts val="2400"/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xmlhttp.send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();</a:t>
            </a:r>
          </a:p>
          <a:p>
            <a:pPr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</a:pPr>
            <a:r>
              <a:rPr lang="pt-BR" dirty="0">
                <a:solidFill>
                  <a:schemeClr val="dk2"/>
                </a:solidFill>
                <a:latin typeface="Raleway"/>
              </a:rPr>
              <a:t>Envia o pedido</a:t>
            </a: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3452413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31">
            <a:extLst>
              <a:ext uri="{FF2B5EF4-FFF2-40B4-BE49-F238E27FC236}">
                <a16:creationId xmlns:a16="http://schemas.microsoft.com/office/drawing/2014/main" id="{0A9AD393-66AD-4080-B2FE-9CB4865147A1}"/>
              </a:ext>
            </a:extLst>
          </p:cNvPr>
          <p:cNvSpPr txBox="1"/>
          <p:nvPr/>
        </p:nvSpPr>
        <p:spPr>
          <a:xfrm>
            <a:off x="457200" y="-10633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AJAX - Parâmetros</a:t>
            </a:r>
            <a:endParaRPr dirty="0">
              <a:sym typeface="Playfair Display"/>
            </a:endParaRPr>
          </a:p>
        </p:txBody>
      </p:sp>
      <p:sp>
        <p:nvSpPr>
          <p:cNvPr id="7" name="Shape 121">
            <a:extLst>
              <a:ext uri="{FF2B5EF4-FFF2-40B4-BE49-F238E27FC236}">
                <a16:creationId xmlns:a16="http://schemas.microsoft.com/office/drawing/2014/main" id="{057ABA95-C241-4FF1-9C37-E65A8DCFCFF4}"/>
              </a:ext>
            </a:extLst>
          </p:cNvPr>
          <p:cNvSpPr txBox="1">
            <a:spLocks/>
          </p:cNvSpPr>
          <p:nvPr/>
        </p:nvSpPr>
        <p:spPr>
          <a:xfrm>
            <a:off x="787800" y="1061482"/>
            <a:ext cx="7899000" cy="360621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F3F3F3"/>
              </a:buClr>
            </a:pP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</a:pP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>
              <a:buClr>
                <a:srgbClr val="F3F3F3"/>
              </a:buClr>
            </a:pP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xhttp.open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("POST", "ajax_info.txt",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true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);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b="1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xhttp.setRequestHeader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("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Content-type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", "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application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/x-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www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-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form-urlencoded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");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b="1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var 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params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 = “nomes=</a:t>
            </a:r>
            <a:r>
              <a:rPr lang="pt-BR" b="1" dirty="0" err="1">
                <a:solidFill>
                  <a:schemeClr val="dk2"/>
                </a:solidFill>
                <a:latin typeface="Raleway"/>
              </a:rPr>
              <a:t>João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&amp;sobrenomes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=</a:t>
            </a:r>
            <a:r>
              <a:rPr lang="pt-BR" b="1" dirty="0">
                <a:solidFill>
                  <a:schemeClr val="dk2"/>
                </a:solidFill>
                <a:latin typeface="Raleway"/>
              </a:rPr>
              <a:t>Silva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”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b="1" dirty="0">
              <a:solidFill>
                <a:schemeClr val="dk2"/>
              </a:solidFill>
              <a:latin typeface="Raleway"/>
              <a:sym typeface="Droid Sans"/>
            </a:endParaRPr>
          </a:p>
          <a:p>
            <a:pPr lvl="0">
              <a:buClr>
                <a:srgbClr val="F3F3F3"/>
              </a:buClr>
            </a:pP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xhttp.send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(</a:t>
            </a:r>
            <a:r>
              <a:rPr lang="pt-BR" b="1" dirty="0" err="1">
                <a:solidFill>
                  <a:schemeClr val="dk2"/>
                </a:solidFill>
                <a:latin typeface="Raleway"/>
                <a:sym typeface="Droid Sans"/>
              </a:rPr>
              <a:t>params</a:t>
            </a:r>
            <a:r>
              <a:rPr lang="pt-BR" b="1" dirty="0">
                <a:solidFill>
                  <a:schemeClr val="dk2"/>
                </a:solidFill>
                <a:latin typeface="Raleway"/>
                <a:sym typeface="Droid Sans"/>
              </a:rPr>
              <a:t>);</a:t>
            </a:r>
            <a:endParaRPr lang="pt-BR" b="1" dirty="0">
              <a:solidFill>
                <a:schemeClr val="dk2"/>
              </a:solidFill>
              <a:latin typeface="Raleway"/>
            </a:endParaRPr>
          </a:p>
          <a:p>
            <a:pPr lvl="0">
              <a:buClr>
                <a:srgbClr val="F3F3F3"/>
              </a:buClr>
            </a:pPr>
            <a:endParaRPr lang="pt-BR" dirty="0">
              <a:solidFill>
                <a:schemeClr val="dk2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1111296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72;p39">
            <a:extLst>
              <a:ext uri="{FF2B5EF4-FFF2-40B4-BE49-F238E27FC236}">
                <a16:creationId xmlns:a16="http://schemas.microsoft.com/office/drawing/2014/main" id="{9A667293-E0FF-4C09-BDEA-8F1AE07D05E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0425" y="1676138"/>
            <a:ext cx="4503150" cy="24960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88;p31">
            <a:extLst>
              <a:ext uri="{FF2B5EF4-FFF2-40B4-BE49-F238E27FC236}">
                <a16:creationId xmlns:a16="http://schemas.microsoft.com/office/drawing/2014/main" id="{10BBBA2E-0A3C-413E-8723-AF4A575B9C9A}"/>
              </a:ext>
            </a:extLst>
          </p:cNvPr>
          <p:cNvSpPr txBox="1"/>
          <p:nvPr/>
        </p:nvSpPr>
        <p:spPr>
          <a:xfrm>
            <a:off x="318976" y="170121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3000">
                <a:solidFill>
                  <a:schemeClr val="dk1"/>
                </a:solidFill>
                <a:latin typeface="Raleway SemiBold"/>
              </a:defRPr>
            </a:lvl1pPr>
          </a:lstStyle>
          <a:p>
            <a:r>
              <a:rPr lang="pt-BR" dirty="0">
                <a:sym typeface="Playfair Display"/>
              </a:rPr>
              <a:t>Até a próxima aula!</a:t>
            </a:r>
            <a:endParaRPr dirty="0"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/>
        </p:nvSpPr>
        <p:spPr>
          <a:xfrm>
            <a:off x="1932713" y="544923"/>
            <a:ext cx="5142600" cy="7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dk1"/>
                </a:solidFill>
                <a:latin typeface="Raleway SemiBold"/>
                <a:sym typeface="Playfair Display"/>
              </a:rPr>
              <a:t>Formulários - </a:t>
            </a:r>
            <a:r>
              <a:rPr lang="pt-BR" sz="3000" dirty="0" err="1">
                <a:solidFill>
                  <a:schemeClr val="dk1"/>
                </a:solidFill>
                <a:latin typeface="Raleway SemiBold"/>
                <a:sym typeface="Playfair Display"/>
              </a:rPr>
              <a:t>document.forms.elements</a:t>
            </a:r>
            <a:endParaRPr sz="3000" dirty="0">
              <a:solidFill>
                <a:schemeClr val="dk1"/>
              </a:solidFill>
              <a:latin typeface="Raleway SemiBold"/>
              <a:sym typeface="Playfair Display"/>
            </a:endParaRPr>
          </a:p>
        </p:txBody>
      </p:sp>
      <p:sp>
        <p:nvSpPr>
          <p:cNvPr id="58" name="Google Shape;58;p12"/>
          <p:cNvSpPr txBox="1"/>
          <p:nvPr/>
        </p:nvSpPr>
        <p:spPr>
          <a:xfrm>
            <a:off x="874500" y="1627904"/>
            <a:ext cx="7395000" cy="2377911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// retorna todos os elementos do </a:t>
            </a:r>
            <a:r>
              <a:rPr lang="pt-BR" sz="1800" b="1" dirty="0" err="1">
                <a:solidFill>
                  <a:schemeClr val="dk2"/>
                </a:solidFill>
                <a:latin typeface="Courier New"/>
                <a:cs typeface="Courier New"/>
              </a:rPr>
              <a:t>form</a:t>
            </a:r>
            <a:endParaRPr sz="1800" b="1" dirty="0">
              <a:solidFill>
                <a:schemeClr val="dk2"/>
              </a:solidFill>
              <a:latin typeface="Courier New"/>
              <a:cs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2"/>
              </a:solidFill>
              <a:latin typeface="Courier New"/>
              <a:cs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var elementos = </a:t>
            </a:r>
            <a:r>
              <a:rPr lang="pt-BR" sz="1800" b="1" dirty="0" err="1">
                <a:solidFill>
                  <a:schemeClr val="dk2"/>
                </a:solidFill>
                <a:latin typeface="Courier New"/>
                <a:cs typeface="Courier New"/>
              </a:rPr>
              <a:t>form.elements</a:t>
            </a: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;</a:t>
            </a:r>
          </a:p>
          <a:p>
            <a:pPr lvl="0">
              <a:lnSpc>
                <a:spcPct val="115000"/>
              </a:lnSpc>
            </a:pP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// retorna o elemento do formulário que está no índice indicado</a:t>
            </a:r>
          </a:p>
          <a:p>
            <a:pPr lvl="0">
              <a:lnSpc>
                <a:spcPct val="115000"/>
              </a:lnSpc>
            </a:pPr>
            <a:endParaRPr lang="pt-BR" sz="1800" b="1" dirty="0">
              <a:solidFill>
                <a:schemeClr val="dk2"/>
              </a:solidFill>
              <a:latin typeface="Courier New"/>
              <a:cs typeface="Courier New"/>
            </a:endParaRPr>
          </a:p>
          <a:p>
            <a:pPr lvl="0">
              <a:lnSpc>
                <a:spcPct val="115000"/>
              </a:lnSpc>
            </a:pP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var elemento = </a:t>
            </a:r>
            <a:r>
              <a:rPr lang="pt-BR" sz="1800" b="1" dirty="0" err="1">
                <a:solidFill>
                  <a:schemeClr val="dk2"/>
                </a:solidFill>
                <a:latin typeface="Courier New"/>
                <a:cs typeface="Courier New"/>
              </a:rPr>
              <a:t>form.elements</a:t>
            </a: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[</a:t>
            </a:r>
            <a:r>
              <a:rPr lang="pt-BR" sz="1800" b="1" dirty="0" err="1">
                <a:solidFill>
                  <a:schemeClr val="dk2"/>
                </a:solidFill>
                <a:latin typeface="Courier New"/>
                <a:cs typeface="Courier New"/>
              </a:rPr>
              <a:t>indice</a:t>
            </a:r>
            <a:r>
              <a:rPr lang="pt-BR" sz="1800" b="1" dirty="0">
                <a:solidFill>
                  <a:schemeClr val="dk2"/>
                </a:solidFill>
                <a:latin typeface="Courier New"/>
                <a:cs typeface="Courier New"/>
              </a:rPr>
              <a:t>]; </a:t>
            </a:r>
            <a:endParaRPr sz="1800" b="1" dirty="0">
              <a:solidFill>
                <a:schemeClr val="dk2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267133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/>
        </p:nvSpPr>
        <p:spPr>
          <a:xfrm>
            <a:off x="457200" y="0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dk1"/>
                </a:solidFill>
                <a:latin typeface="Raleway SemiBold"/>
                <a:sym typeface="Playfair Display"/>
              </a:rPr>
              <a:t>Formulários - Atributos</a:t>
            </a:r>
            <a:endParaRPr sz="3000" dirty="0">
              <a:solidFill>
                <a:schemeClr val="dk1"/>
              </a:solidFill>
              <a:latin typeface="Raleway SemiBold"/>
              <a:sym typeface="Playfair Display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800840" y="1137642"/>
            <a:ext cx="7899000" cy="11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O objeto formulário tem atributos 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como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action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, target,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encoding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 e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method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. Como são objetos de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JavaScript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, eles podem ser acessados da mesma forma que qualquer outro objeto.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800840" y="2168165"/>
            <a:ext cx="7119000" cy="996535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Action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: Estabelece a URL do documento que vai processar as informações enviadas pelo formulário.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dk2"/>
                </a:solidFill>
                <a:latin typeface="Raleway"/>
              </a:rPr>
              <a:t>Exemplo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: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form.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action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;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800840" y="3164700"/>
            <a:ext cx="7119000" cy="1332872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1800"/>
            </a:pPr>
            <a:r>
              <a:rPr lang="pt-BR" sz="1800" b="1" dirty="0">
                <a:solidFill>
                  <a:schemeClr val="dk2"/>
                </a:solidFill>
                <a:latin typeface="Raleway"/>
              </a:rPr>
              <a:t>Target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: Estabelece o nome ou a palavra reservada a partir da qual é necessário mostrar a resposta depois do envio do formulário. </a:t>
            </a:r>
          </a:p>
          <a:p>
            <a:pPr>
              <a:lnSpc>
                <a:spcPct val="115000"/>
              </a:lnSpc>
              <a:buSzPts val="1800"/>
            </a:pPr>
            <a:r>
              <a:rPr lang="pt-BR" sz="1800" b="1" dirty="0">
                <a:solidFill>
                  <a:schemeClr val="dk2"/>
                </a:solidFill>
                <a:latin typeface="Raleway"/>
              </a:rPr>
              <a:t>Exemplo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: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form.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target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;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/>
        </p:nvSpPr>
        <p:spPr>
          <a:xfrm>
            <a:off x="457200" y="0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dk1"/>
                </a:solidFill>
                <a:latin typeface="Raleway SemiBold"/>
                <a:sym typeface="Playfair Display"/>
              </a:rPr>
              <a:t>Formulários - Atributos</a:t>
            </a:r>
            <a:endParaRPr sz="3000" dirty="0">
              <a:solidFill>
                <a:schemeClr val="dk1"/>
              </a:solidFill>
              <a:latin typeface="Raleway SemiBold"/>
              <a:sym typeface="Playfair Display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1012500" y="2454434"/>
            <a:ext cx="7119000" cy="1031729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Method</a:t>
            </a:r>
            <a:r>
              <a:rPr lang="pt-BR" sz="1800" dirty="0"/>
              <a:t>: 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Estabelece o método de HTTP que será usado para enviar os dados. Pode ser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get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ou post.</a:t>
            </a:r>
            <a:r>
              <a:rPr lang="pt-BR" sz="1800" dirty="0"/>
              <a:t>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dk2"/>
                </a:solidFill>
                <a:latin typeface="Raleway"/>
              </a:rPr>
              <a:t>Exemplo</a:t>
            </a:r>
            <a:r>
              <a:rPr lang="pt-BR" sz="1800" dirty="0"/>
              <a:t>: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form</a:t>
            </a:r>
            <a:r>
              <a:rPr lang="pt-BR" sz="1800" dirty="0" err="1"/>
              <a:t>.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method</a:t>
            </a:r>
            <a:r>
              <a:rPr lang="pt-BR" sz="1800" dirty="0"/>
              <a:t>;</a:t>
            </a:r>
            <a:endParaRPr sz="1800" dirty="0"/>
          </a:p>
        </p:txBody>
      </p:sp>
      <p:sp>
        <p:nvSpPr>
          <p:cNvPr id="74" name="Google Shape;74;p14"/>
          <p:cNvSpPr txBox="1"/>
          <p:nvPr/>
        </p:nvSpPr>
        <p:spPr>
          <a:xfrm>
            <a:off x="1026350" y="3580170"/>
            <a:ext cx="7119000" cy="7929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Name</a:t>
            </a:r>
            <a:r>
              <a:rPr lang="pt-BR" sz="1800" b="0" i="0" u="none" strike="noStrike" cap="none" dirty="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Estabelece o nome do formulário.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dirty="0">
                <a:solidFill>
                  <a:schemeClr val="dk2"/>
                </a:solidFill>
                <a:latin typeface="Raleway"/>
              </a:rPr>
              <a:t>Exemplo</a:t>
            </a:r>
            <a:r>
              <a:rPr lang="pt-BR" sz="1800" b="0" i="0" u="none" strike="noStrike" cap="none" dirty="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form</a:t>
            </a:r>
            <a:r>
              <a:rPr lang="pt-BR" sz="1800" b="0" i="0" u="none" strike="noStrike" cap="none" dirty="0"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name</a:t>
            </a:r>
            <a:r>
              <a:rPr lang="pt-BR" sz="1800" b="0" i="0" u="none" strike="noStrike" cap="none" dirty="0">
                <a:latin typeface="Arial"/>
                <a:ea typeface="Arial"/>
                <a:cs typeface="Arial"/>
                <a:sym typeface="Arial"/>
              </a:rPr>
              <a:t>;</a:t>
            </a:r>
            <a:endParaRPr sz="14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1026350" y="1328698"/>
            <a:ext cx="7119000" cy="1031729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Encoding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: Estabelece o tipo MIME usado para criptografar os dados.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dirty="0">
                <a:solidFill>
                  <a:schemeClr val="dk2"/>
                </a:solidFill>
                <a:latin typeface="Raleway"/>
              </a:rPr>
              <a:t>Exemplo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: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form.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encoding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;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457200" y="0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dk1"/>
                </a:solidFill>
                <a:latin typeface="Raleway SemiBold"/>
                <a:sym typeface="Playfair Display"/>
              </a:rPr>
              <a:t>Formulários - Elementos - </a:t>
            </a:r>
            <a:r>
              <a:rPr lang="pt-BR" sz="3000" dirty="0" err="1">
                <a:solidFill>
                  <a:schemeClr val="dk1"/>
                </a:solidFill>
                <a:latin typeface="Raleway SemiBold"/>
                <a:sym typeface="Playfair Display"/>
              </a:rPr>
              <a:t>Value</a:t>
            </a:r>
            <a:endParaRPr sz="3000" dirty="0">
              <a:solidFill>
                <a:schemeClr val="dk1"/>
              </a:solidFill>
              <a:latin typeface="Raleway SemiBold"/>
              <a:sym typeface="Playfair Display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1026350" y="2286245"/>
            <a:ext cx="7119000" cy="8484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//obtemos o valor do elemento</a:t>
            </a:r>
            <a:endParaRPr sz="1800" dirty="0">
              <a:solidFill>
                <a:schemeClr val="dk2"/>
              </a:solidFill>
              <a:latin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err="1">
                <a:solidFill>
                  <a:schemeClr val="dk2"/>
                </a:solidFill>
                <a:latin typeface="Raleway"/>
              </a:rPr>
              <a:t>elemento.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value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; 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1012500" y="3290890"/>
            <a:ext cx="7119000" cy="7929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1800"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// estabelecemos o novo valor do elemento.</a:t>
            </a:r>
            <a:endParaRPr sz="1800" dirty="0">
              <a:solidFill>
                <a:schemeClr val="dk2"/>
              </a:solidFill>
              <a:latin typeface="Raleway"/>
            </a:endParaRPr>
          </a:p>
          <a:p>
            <a:pPr>
              <a:lnSpc>
                <a:spcPct val="115000"/>
              </a:lnSpc>
              <a:buSzPts val="1800"/>
            </a:pPr>
            <a:r>
              <a:rPr lang="pt-BR" sz="1800" dirty="0" err="1">
                <a:solidFill>
                  <a:schemeClr val="dk2"/>
                </a:solidFill>
                <a:latin typeface="Raleway"/>
              </a:rPr>
              <a:t>elemento.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value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=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novoValor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;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FE2733E-58D9-4273-A218-743C203D60CA}"/>
              </a:ext>
            </a:extLst>
          </p:cNvPr>
          <p:cNvSpPr/>
          <p:nvPr/>
        </p:nvSpPr>
        <p:spPr>
          <a:xfrm>
            <a:off x="1012500" y="1156740"/>
            <a:ext cx="7132850" cy="874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Os elementos do formulário têm um atributo chamado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value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que permite estabelecer ou obter o valor de um elemento.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/>
        </p:nvSpPr>
        <p:spPr>
          <a:xfrm>
            <a:off x="457200" y="0"/>
            <a:ext cx="8229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dk1"/>
                </a:solidFill>
                <a:latin typeface="Raleway SemiBold"/>
                <a:sym typeface="Playfair Display"/>
              </a:rPr>
              <a:t>Formulários - Eventos</a:t>
            </a:r>
            <a:endParaRPr sz="3000" dirty="0">
              <a:solidFill>
                <a:schemeClr val="dk1"/>
              </a:solidFill>
              <a:latin typeface="Raleway SemiBold"/>
              <a:sym typeface="Playfair Display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1012500" y="2776196"/>
            <a:ext cx="7119000" cy="1070100"/>
          </a:xfrm>
          <a:prstGeom prst="rect">
            <a:avLst/>
          </a:prstGeom>
          <a:noFill/>
          <a:ln w="9525" cap="flat" cmpd="sng">
            <a:solidFill>
              <a:srgbClr val="FFD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err="1">
                <a:solidFill>
                  <a:schemeClr val="dk2"/>
                </a:solidFill>
                <a:latin typeface="Raleway"/>
              </a:rPr>
              <a:t>form</a:t>
            </a:r>
            <a:r>
              <a:rPr lang="pt-BR" sz="1800" dirty="0" err="1"/>
              <a:t>.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onsubmit</a:t>
            </a:r>
            <a:r>
              <a:rPr lang="pt-BR" sz="1800" dirty="0"/>
              <a:t> 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= </a:t>
            </a:r>
            <a:r>
              <a:rPr lang="pt-BR" sz="1800" dirty="0" err="1">
                <a:solidFill>
                  <a:schemeClr val="dk2"/>
                </a:solidFill>
                <a:latin typeface="Raleway"/>
              </a:rPr>
              <a:t>function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() {</a:t>
            </a:r>
            <a:endParaRPr sz="1800" dirty="0">
              <a:solidFill>
                <a:schemeClr val="dk2"/>
              </a:solidFill>
              <a:latin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	// o formulário foi enviado</a:t>
            </a:r>
            <a:endParaRPr sz="1800" dirty="0">
              <a:solidFill>
                <a:schemeClr val="dk2"/>
              </a:solidFill>
              <a:latin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}</a:t>
            </a:r>
            <a:endParaRPr sz="1800" dirty="0">
              <a:solidFill>
                <a:schemeClr val="dk2"/>
              </a:solidFill>
              <a:latin typeface="Raleway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9755B742-A3FC-44DA-B801-1EAEC1ED3E0B}"/>
              </a:ext>
            </a:extLst>
          </p:cNvPr>
          <p:cNvSpPr/>
          <p:nvPr/>
        </p:nvSpPr>
        <p:spPr>
          <a:xfrm>
            <a:off x="1012500" y="1050724"/>
            <a:ext cx="7119000" cy="1290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SzPts val="1800"/>
            </a:pPr>
            <a:r>
              <a:rPr lang="pt-BR" sz="1800" dirty="0">
                <a:solidFill>
                  <a:schemeClr val="dk2"/>
                </a:solidFill>
                <a:latin typeface="Raleway"/>
              </a:rPr>
              <a:t>Por meio do evento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submit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do formulário, podemos </a:t>
            </a:r>
            <a:r>
              <a:rPr lang="pt-BR" sz="1800" b="1" dirty="0">
                <a:solidFill>
                  <a:schemeClr val="dk2"/>
                </a:solidFill>
                <a:latin typeface="Raleway"/>
              </a:rPr>
              <a:t>enviar os dados carregados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no formulário para o documento estabelecido no atributo </a:t>
            </a:r>
            <a:r>
              <a:rPr lang="pt-BR" sz="1800" b="1" dirty="0" err="1">
                <a:solidFill>
                  <a:schemeClr val="dk2"/>
                </a:solidFill>
                <a:latin typeface="Raleway"/>
              </a:rPr>
              <a:t>action</a:t>
            </a:r>
            <a:r>
              <a:rPr lang="pt-BR" sz="1800" dirty="0">
                <a:solidFill>
                  <a:schemeClr val="dk2"/>
                </a:solidFill>
                <a:latin typeface="Raleway"/>
              </a:rPr>
              <a:t> do formulário.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2256</Words>
  <Application>Microsoft Office PowerPoint</Application>
  <PresentationFormat>Apresentação na tela (16:9)</PresentationFormat>
  <Paragraphs>294</Paragraphs>
  <Slides>45</Slides>
  <Notes>45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51" baseType="lpstr">
      <vt:lpstr>Droid Sans</vt:lpstr>
      <vt:lpstr>Raleway SemiBold</vt:lpstr>
      <vt:lpstr>Arial</vt:lpstr>
      <vt:lpstr>Raleway</vt:lpstr>
      <vt:lpstr>Courier New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Ana Paula da Silva Pereira</cp:lastModifiedBy>
  <cp:revision>10</cp:revision>
  <dcterms:modified xsi:type="dcterms:W3CDTF">2019-04-29T02:32:41Z</dcterms:modified>
</cp:coreProperties>
</file>